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0" r:id="rId2"/>
    <p:sldMasterId id="2147483675" r:id="rId3"/>
    <p:sldMasterId id="2147483690" r:id="rId4"/>
    <p:sldMasterId id="2147483695" r:id="rId5"/>
  </p:sldMasterIdLst>
  <p:notesMasterIdLst>
    <p:notesMasterId r:id="rId59"/>
  </p:notesMasterIdLst>
  <p:sldIdLst>
    <p:sldId id="1061" r:id="rId6"/>
    <p:sldId id="1062" r:id="rId7"/>
    <p:sldId id="1162" r:id="rId8"/>
    <p:sldId id="1167" r:id="rId9"/>
    <p:sldId id="1169" r:id="rId10"/>
    <p:sldId id="1173" r:id="rId11"/>
    <p:sldId id="1174" r:id="rId12"/>
    <p:sldId id="1172" r:id="rId13"/>
    <p:sldId id="1170" r:id="rId14"/>
    <p:sldId id="1171" r:id="rId15"/>
    <p:sldId id="1177" r:id="rId16"/>
    <p:sldId id="1176" r:id="rId17"/>
    <p:sldId id="1175" r:id="rId18"/>
    <p:sldId id="1178" r:id="rId19"/>
    <p:sldId id="1159" r:id="rId20"/>
    <p:sldId id="1158" r:id="rId21"/>
    <p:sldId id="1160" r:id="rId22"/>
    <p:sldId id="1163" r:id="rId23"/>
    <p:sldId id="1092" r:id="rId24"/>
    <p:sldId id="1157" r:id="rId25"/>
    <p:sldId id="1165" r:id="rId26"/>
    <p:sldId id="1016" r:id="rId27"/>
    <p:sldId id="1155" r:id="rId28"/>
    <p:sldId id="1166" r:id="rId29"/>
    <p:sldId id="1156" r:id="rId30"/>
    <p:sldId id="1073" r:id="rId31"/>
    <p:sldId id="1074" r:id="rId32"/>
    <p:sldId id="1044" r:id="rId33"/>
    <p:sldId id="1045" r:id="rId34"/>
    <p:sldId id="1046" r:id="rId35"/>
    <p:sldId id="1003" r:id="rId36"/>
    <p:sldId id="1048" r:id="rId37"/>
    <p:sldId id="1049" r:id="rId38"/>
    <p:sldId id="1042" r:id="rId39"/>
    <p:sldId id="1004" r:id="rId40"/>
    <p:sldId id="1078" r:id="rId41"/>
    <p:sldId id="1079" r:id="rId42"/>
    <p:sldId id="1090" r:id="rId43"/>
    <p:sldId id="1088" r:id="rId44"/>
    <p:sldId id="1089" r:id="rId45"/>
    <p:sldId id="1083" r:id="rId46"/>
    <p:sldId id="1084" r:id="rId47"/>
    <p:sldId id="1010" r:id="rId48"/>
    <p:sldId id="1030" r:id="rId49"/>
    <p:sldId id="1080" r:id="rId50"/>
    <p:sldId id="1081" r:id="rId51"/>
    <p:sldId id="1082" r:id="rId52"/>
    <p:sldId id="1022" r:id="rId53"/>
    <p:sldId id="1023" r:id="rId54"/>
    <p:sldId id="1032" r:id="rId55"/>
    <p:sldId id="1031" r:id="rId56"/>
    <p:sldId id="997" r:id="rId57"/>
    <p:sldId id="1017" r:id="rId58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0D3413B-5C93-4424-9F14-6BAF5A91B253}">
          <p14:sldIdLst>
            <p14:sldId id="1061"/>
            <p14:sldId id="1062"/>
            <p14:sldId id="1162"/>
          </p14:sldIdLst>
        </p14:section>
        <p14:section name="로그인" id="{D0FDE9E7-293B-4F86-A98B-0DABFD1BCD2F}">
          <p14:sldIdLst>
            <p14:sldId id="1167"/>
            <p14:sldId id="1169"/>
            <p14:sldId id="1173"/>
            <p14:sldId id="1174"/>
            <p14:sldId id="1172"/>
            <p14:sldId id="1170"/>
            <p14:sldId id="1171"/>
          </p14:sldIdLst>
        </p14:section>
        <p14:section name="차량 정보" id="{1407F2A6-73EF-445B-8464-6493F8FDD23C}">
          <p14:sldIdLst>
            <p14:sldId id="1177"/>
            <p14:sldId id="1176"/>
          </p14:sldIdLst>
        </p14:section>
        <p14:section name="내정보" id="{3AD924CC-65DF-40D1-B2D9-63AE1F58DFFA}">
          <p14:sldIdLst>
            <p14:sldId id="1175"/>
            <p14:sldId id="1178"/>
          </p14:sldIdLst>
        </p14:section>
        <p14:section name="사용자앱 로그인" id="{4B6A5E2A-D87B-4C7E-995C-35538035ADDE}">
          <p14:sldIdLst>
            <p14:sldId id="1159"/>
            <p14:sldId id="1158"/>
            <p14:sldId id="1160"/>
            <p14:sldId id="1163"/>
          </p14:sldIdLst>
        </p14:section>
        <p14:section name="사용자앱 메뉴" id="{80A4A71B-2F52-4EC4-8803-FC3C301C089F}">
          <p14:sldIdLst>
            <p14:sldId id="1092"/>
          </p14:sldIdLst>
        </p14:section>
        <p14:section name="인트로" id="{93041DB5-53A9-4F28-B1CF-DBA5377D5050}">
          <p14:sldIdLst>
            <p14:sldId id="1157"/>
          </p14:sldIdLst>
        </p14:section>
        <p14:section name="제목 없는 구역" id="{2FDEA6AB-95A6-45F0-A9DA-0F7C17936326}">
          <p14:sldIdLst>
            <p14:sldId id="1165"/>
            <p14:sldId id="1016"/>
            <p14:sldId id="1155"/>
            <p14:sldId id="1166"/>
            <p14:sldId id="1156"/>
          </p14:sldIdLst>
        </p14:section>
        <p14:section name="로그인- 아이디/비밀번호" id="{F32EC721-B977-4E0F-AF64-55CC5A1192D4}">
          <p14:sldIdLst>
            <p14:sldId id="1073"/>
            <p14:sldId id="1074"/>
          </p14:sldIdLst>
        </p14:section>
        <p14:section name="서비스 이용약관" id="{CC2719E8-0920-429C-B451-B8265CC4BA71}">
          <p14:sldIdLst>
            <p14:sldId id="1044"/>
          </p14:sldIdLst>
        </p14:section>
        <p14:section name="개인정보 처리방침" id="{9DF92407-CA4F-4B14-A2E9-79941CF0D98E}">
          <p14:sldIdLst>
            <p14:sldId id="1045"/>
          </p14:sldIdLst>
        </p14:section>
        <p14:section name="개인정보 취급방침" id="{A3A38239-8A35-4BF9-83E6-A415A07C4FDE}">
          <p14:sldIdLst>
            <p14:sldId id="1046"/>
          </p14:sldIdLst>
        </p14:section>
        <p14:section name="이용약관 동의" id="{C34E0BEF-5768-4C91-99DE-E7DFCCB84E02}">
          <p14:sldIdLst>
            <p14:sldId id="1003"/>
          </p14:sldIdLst>
        </p14:section>
        <p14:section name="개인정보처리방침 동의" id="{2F166056-F34E-40F6-ADED-2F9B43BE84A8}">
          <p14:sldIdLst>
            <p14:sldId id="1048"/>
          </p14:sldIdLst>
        </p14:section>
        <p14:section name="개인정보취급방침 동의" id="{3CC7D385-BC1C-4FF2-B16F-20B9C06A6C46}">
          <p14:sldIdLst>
            <p14:sldId id="1049"/>
          </p14:sldIdLst>
        </p14:section>
        <p14:section name="비밀번호 변경" id="{568412C2-DC9D-455D-A71C-8B970AA18E46}">
          <p14:sldIdLst/>
        </p14:section>
        <p14:section name="메뉴조작" id="{5BC457DD-CB95-4B47-A6CA-A4FA37A8071A}">
          <p14:sldIdLst>
            <p14:sldId id="1042"/>
            <p14:sldId id="1004"/>
            <p14:sldId id="1078"/>
          </p14:sldIdLst>
        </p14:section>
        <p14:section name="회원정보 수정" id="{CE8DF367-282C-476D-B189-89E7DCFF2F05}">
          <p14:sldIdLst>
            <p14:sldId id="1079"/>
          </p14:sldIdLst>
        </p14:section>
        <p14:section name="패턴로그인" id="{DA00DB55-3945-46FC-90F1-21C4F9A233DE}">
          <p14:sldIdLst>
            <p14:sldId id="1090"/>
          </p14:sldIdLst>
        </p14:section>
        <p14:section name="패턴 등록-최초 로그인시" id="{8E37E860-19B7-4C35-B41D-4283BFCFD41C}">
          <p14:sldIdLst>
            <p14:sldId id="1088"/>
            <p14:sldId id="1089"/>
          </p14:sldIdLst>
        </p14:section>
        <p14:section name="패턴 등록 - 회원정보 수정" id="{C7D93435-3BBB-41E1-BDF0-AE0EDEEF8BBD}">
          <p14:sldIdLst>
            <p14:sldId id="1083"/>
            <p14:sldId id="1084"/>
          </p14:sldIdLst>
        </p14:section>
        <p14:section name="02 배차 관리" id="{40815682-85BF-4201-BC0A-667E704F6A7F}">
          <p14:sldIdLst>
            <p14:sldId id="1010"/>
            <p14:sldId id="1030"/>
            <p14:sldId id="1080"/>
            <p14:sldId id="1081"/>
            <p14:sldId id="1082"/>
          </p14:sldIdLst>
        </p14:section>
        <p14:section name="03 운송 관리" id="{AD0CA7D7-7676-402E-A883-716F4B618D8E}">
          <p14:sldIdLst>
            <p14:sldId id="1022"/>
            <p14:sldId id="1023"/>
            <p14:sldId id="1032"/>
          </p14:sldIdLst>
        </p14:section>
        <p14:section name="04 관제" id="{D1280CFA-99F7-4EDC-9CB3-395C4B197E96}">
          <p14:sldIdLst>
            <p14:sldId id="1031"/>
          </p14:sldIdLst>
        </p14:section>
        <p14:section name="05 공지 사항" id="{06252C5E-9CE6-4A12-8723-818BDF6365D9}">
          <p14:sldIdLst>
            <p14:sldId id="997"/>
            <p14:sldId id="10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9F1"/>
    <a:srgbClr val="D7E4BD"/>
    <a:srgbClr val="FCD5B5"/>
    <a:srgbClr val="4BACC6"/>
    <a:srgbClr val="D9D9D9"/>
    <a:srgbClr val="863C3A"/>
    <a:srgbClr val="FFFFFF"/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2" autoAdjust="0"/>
    <p:restoredTop sz="92168" autoAdjust="0"/>
  </p:normalViewPr>
  <p:slideViewPr>
    <p:cSldViewPr>
      <p:cViewPr>
        <p:scale>
          <a:sx n="125" d="100"/>
          <a:sy n="125" d="100"/>
        </p:scale>
        <p:origin x="1134" y="-60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60" y="-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2.xml"/><Relationship Id="rId13" Type="http://schemas.openxmlformats.org/officeDocument/2006/relationships/slide" Target="slides/slide24.xml"/><Relationship Id="rId18" Type="http://schemas.openxmlformats.org/officeDocument/2006/relationships/slide" Target="slides/slide29.xml"/><Relationship Id="rId26" Type="http://schemas.openxmlformats.org/officeDocument/2006/relationships/slide" Target="slides/slide37.xml"/><Relationship Id="rId39" Type="http://schemas.openxmlformats.org/officeDocument/2006/relationships/slide" Target="slides/slide50.xml"/><Relationship Id="rId3" Type="http://schemas.openxmlformats.org/officeDocument/2006/relationships/slide" Target="slides/slide7.xml"/><Relationship Id="rId21" Type="http://schemas.openxmlformats.org/officeDocument/2006/relationships/slide" Target="slides/slide32.xml"/><Relationship Id="rId34" Type="http://schemas.openxmlformats.org/officeDocument/2006/relationships/slide" Target="slides/slide45.xml"/><Relationship Id="rId42" Type="http://schemas.openxmlformats.org/officeDocument/2006/relationships/slide" Target="slides/slide53.xml"/><Relationship Id="rId7" Type="http://schemas.openxmlformats.org/officeDocument/2006/relationships/slide" Target="slides/slide11.xml"/><Relationship Id="rId12" Type="http://schemas.openxmlformats.org/officeDocument/2006/relationships/slide" Target="slides/slide23.xml"/><Relationship Id="rId17" Type="http://schemas.openxmlformats.org/officeDocument/2006/relationships/slide" Target="slides/slide28.xml"/><Relationship Id="rId25" Type="http://schemas.openxmlformats.org/officeDocument/2006/relationships/slide" Target="slides/slide36.xml"/><Relationship Id="rId33" Type="http://schemas.openxmlformats.org/officeDocument/2006/relationships/slide" Target="slides/slide44.xml"/><Relationship Id="rId38" Type="http://schemas.openxmlformats.org/officeDocument/2006/relationships/slide" Target="slides/slide49.xml"/><Relationship Id="rId2" Type="http://schemas.openxmlformats.org/officeDocument/2006/relationships/slide" Target="slides/slide6.xml"/><Relationship Id="rId16" Type="http://schemas.openxmlformats.org/officeDocument/2006/relationships/slide" Target="slides/slide27.xml"/><Relationship Id="rId20" Type="http://schemas.openxmlformats.org/officeDocument/2006/relationships/slide" Target="slides/slide31.xml"/><Relationship Id="rId29" Type="http://schemas.openxmlformats.org/officeDocument/2006/relationships/slide" Target="slides/slide40.xml"/><Relationship Id="rId41" Type="http://schemas.openxmlformats.org/officeDocument/2006/relationships/slide" Target="slides/slide52.xml"/><Relationship Id="rId1" Type="http://schemas.openxmlformats.org/officeDocument/2006/relationships/slide" Target="slides/slide5.xml"/><Relationship Id="rId6" Type="http://schemas.openxmlformats.org/officeDocument/2006/relationships/slide" Target="slides/slide10.xml"/><Relationship Id="rId11" Type="http://schemas.openxmlformats.org/officeDocument/2006/relationships/slide" Target="slides/slide22.xml"/><Relationship Id="rId24" Type="http://schemas.openxmlformats.org/officeDocument/2006/relationships/slide" Target="slides/slide35.xml"/><Relationship Id="rId32" Type="http://schemas.openxmlformats.org/officeDocument/2006/relationships/slide" Target="slides/slide43.xml"/><Relationship Id="rId37" Type="http://schemas.openxmlformats.org/officeDocument/2006/relationships/slide" Target="slides/slide48.xml"/><Relationship Id="rId40" Type="http://schemas.openxmlformats.org/officeDocument/2006/relationships/slide" Target="slides/slide51.xml"/><Relationship Id="rId5" Type="http://schemas.openxmlformats.org/officeDocument/2006/relationships/slide" Target="slides/slide9.xml"/><Relationship Id="rId15" Type="http://schemas.openxmlformats.org/officeDocument/2006/relationships/slide" Target="slides/slide26.xml"/><Relationship Id="rId23" Type="http://schemas.openxmlformats.org/officeDocument/2006/relationships/slide" Target="slides/slide34.xml"/><Relationship Id="rId28" Type="http://schemas.openxmlformats.org/officeDocument/2006/relationships/slide" Target="slides/slide39.xml"/><Relationship Id="rId36" Type="http://schemas.openxmlformats.org/officeDocument/2006/relationships/slide" Target="slides/slide47.xml"/><Relationship Id="rId10" Type="http://schemas.openxmlformats.org/officeDocument/2006/relationships/slide" Target="slides/slide14.xml"/><Relationship Id="rId19" Type="http://schemas.openxmlformats.org/officeDocument/2006/relationships/slide" Target="slides/slide30.xml"/><Relationship Id="rId31" Type="http://schemas.openxmlformats.org/officeDocument/2006/relationships/slide" Target="slides/slide42.xml"/><Relationship Id="rId4" Type="http://schemas.openxmlformats.org/officeDocument/2006/relationships/slide" Target="slides/slide8.xml"/><Relationship Id="rId9" Type="http://schemas.openxmlformats.org/officeDocument/2006/relationships/slide" Target="slides/slide13.xml"/><Relationship Id="rId14" Type="http://schemas.openxmlformats.org/officeDocument/2006/relationships/slide" Target="slides/slide25.xml"/><Relationship Id="rId22" Type="http://schemas.openxmlformats.org/officeDocument/2006/relationships/slide" Target="slides/slide33.xml"/><Relationship Id="rId27" Type="http://schemas.openxmlformats.org/officeDocument/2006/relationships/slide" Target="slides/slide38.xml"/><Relationship Id="rId30" Type="http://schemas.openxmlformats.org/officeDocument/2006/relationships/slide" Target="slides/slide41.xml"/><Relationship Id="rId35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72A614C-58AD-4391-AEF9-AE95A853712A}" type="datetimeFigureOut">
              <a:rPr lang="ko-KR" altLang="en-US"/>
              <a:pPr>
                <a:defRPr/>
              </a:pPr>
              <a:t>2017-02-08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DAE1056-41E7-405D-BE8F-DD4C5DA8AA9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6743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359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136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218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550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779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695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936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313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10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5366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46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209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30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8841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238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642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40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41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42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3640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9344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962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6104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5632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8113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2606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433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720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512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44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816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54874295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</a:rPr>
              <a:t>Description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24958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20423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445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2017-02-08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253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48433353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8456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4910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341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2017-02-08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651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20533659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6187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86900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1845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</a:rPr>
              <a:t>Page ID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schemeClr val="tx1"/>
                </a:solidFill>
              </a:rPr>
              <a:t>선덕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</a:rPr>
              <a:t>No.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schemeClr val="tx1"/>
                </a:solidFill>
              </a:rPr>
              <a:t>Description</a:t>
            </a: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chemeClr val="tx1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schemeClr val="tx1"/>
                </a:solidFill>
              </a:rPr>
              <a:t>현업컴폼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b="0" smtClean="0">
                <a:solidFill>
                  <a:schemeClr val="tx1"/>
                </a:solidFill>
                <a:latin typeface="+mn-ea"/>
                <a:ea typeface="+mn-ea"/>
              </a:rPr>
              <a:pPr/>
              <a:t>‹#›</a:t>
            </a:fld>
            <a:endParaRPr lang="ko-KR" altLang="en-US" sz="10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2017-02-08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0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/>
              <a:t>2017-02-08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3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13788777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5757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89182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0903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2017-02-08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104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53193892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8447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b="0" smtClean="0">
                <a:solidFill>
                  <a:schemeClr val="tx1"/>
                </a:solidFill>
                <a:latin typeface="+mn-ea"/>
                <a:ea typeface="+mn-ea"/>
              </a:rPr>
              <a:pPr/>
              <a:t>‹#›</a:t>
            </a:fld>
            <a:endParaRPr lang="ko-KR" altLang="en-US" sz="10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55" r:id="rId3"/>
    <p:sldLayoutId id="214748366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15116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39850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9283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5305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5.png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93" y="-477"/>
            <a:ext cx="99014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텍스트 개체 틀 8"/>
          <p:cNvSpPr txBox="1">
            <a:spLocks/>
          </p:cNvSpPr>
          <p:nvPr/>
        </p:nvSpPr>
        <p:spPr>
          <a:xfrm>
            <a:off x="0" y="5343525"/>
            <a:ext cx="9906000" cy="342900"/>
          </a:xfrm>
          <a:prstGeom prst="rect">
            <a:avLst/>
          </a:prstGeom>
        </p:spPr>
        <p:txBody>
          <a:bodyPr/>
          <a:lstStyle/>
          <a:p>
            <a:pPr marL="342900" lvl="0" indent="-342900" algn="ctr" eaLnBrk="0" hangingPunct="0">
              <a:spcBef>
                <a:spcPct val="20000"/>
              </a:spcBef>
            </a:pPr>
            <a:r>
              <a:rPr lang="ko-KR" altLang="en-US" sz="1600" b="1" kern="0" dirty="0" smtClean="0">
                <a:latin typeface="맑은 고딕" pitchFamily="50" charset="-127"/>
                <a:ea typeface="맑은 고딕" pitchFamily="50" charset="-127"/>
              </a:rPr>
              <a:t>세차</a:t>
            </a: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kern="0" smtClean="0">
                <a:latin typeface="맑은 고딕" pitchFamily="50" charset="-127"/>
                <a:ea typeface="맑은 고딕" pitchFamily="50" charset="-127"/>
              </a:rPr>
              <a:t>관리 시스템 구축 </a:t>
            </a:r>
            <a:r>
              <a:rPr lang="ko-KR" altLang="en-US" sz="1600" b="1" kern="0" dirty="0">
                <a:latin typeface="맑은 고딕" pitchFamily="50" charset="-127"/>
                <a:ea typeface="맑은 고딕" pitchFamily="50" charset="-127"/>
              </a:rPr>
              <a:t>프로젝트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637368"/>
              </p:ext>
            </p:extLst>
          </p:nvPr>
        </p:nvGraphicFramePr>
        <p:xfrm>
          <a:off x="2757488" y="5722271"/>
          <a:ext cx="4391025" cy="677619"/>
        </p:xfrm>
        <a:graphic>
          <a:graphicData uri="http://schemas.openxmlformats.org/drawingml/2006/table">
            <a:tbl>
              <a:tblPr/>
              <a:tblGrid>
                <a:gridCol w="594398"/>
                <a:gridCol w="1614967"/>
                <a:gridCol w="569990"/>
                <a:gridCol w="1611670"/>
              </a:tblGrid>
              <a:tr h="225873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작성일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2017.01.02</a:t>
                      </a:r>
                      <a:endParaRPr lang="ko-KR" sz="10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작성자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dirty="0" err="1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지트레이스</a:t>
                      </a:r>
                      <a:endParaRPr lang="ko-KR" sz="9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5873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검토일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10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P  </a:t>
                      </a:r>
                      <a:r>
                        <a:rPr lang="en-US" altLang="ko-KR" sz="900" b="1" kern="100" baseline="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</a:t>
                      </a:r>
                      <a:r>
                        <a:rPr lang="en-US" altLang="ko-KR" sz="9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M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선덕 </a:t>
                      </a:r>
                      <a:r>
                        <a:rPr lang="en-US" altLang="ko-KR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                     (</a:t>
                      </a:r>
                      <a:r>
                        <a:rPr lang="ko-KR" alt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인</a:t>
                      </a:r>
                      <a:r>
                        <a:rPr lang="en-US" altLang="ko-KR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)</a:t>
                      </a:r>
                      <a:endParaRPr lang="ko-KR" altLang="en-US" sz="1000" kern="100" dirty="0">
                        <a:solidFill>
                          <a:schemeClr val="bg1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5873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승인일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10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승인자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위고</a:t>
                      </a:r>
                      <a:r>
                        <a:rPr 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                  </a:t>
                      </a:r>
                      <a:r>
                        <a:rPr lang="en-US" sz="900" kern="1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  </a:t>
                      </a:r>
                      <a:r>
                        <a:rPr 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(</a:t>
                      </a:r>
                      <a:r>
                        <a:rPr lang="ko-KR" alt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인</a:t>
                      </a:r>
                      <a:r>
                        <a:rPr 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)</a:t>
                      </a:r>
                      <a:endParaRPr lang="ko-KR" altLang="en-US" sz="1000" kern="100" dirty="0">
                        <a:solidFill>
                          <a:schemeClr val="bg1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Text Box 423"/>
          <p:cNvSpPr txBox="1">
            <a:spLocks noChangeArrowheads="1"/>
          </p:cNvSpPr>
          <p:nvPr/>
        </p:nvSpPr>
        <p:spPr bwMode="auto">
          <a:xfrm>
            <a:off x="3024151" y="3286126"/>
            <a:ext cx="6756400" cy="5191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ko-KR" sz="2800" dirty="0" err="1" smtClean="0">
                <a:latin typeface="YouandiModern HeadBold" pitchFamily="18" charset="-127"/>
                <a:ea typeface="YouandiModern HeadBold" pitchFamily="18" charset="-127"/>
              </a:rPr>
              <a:t>Ver</a:t>
            </a:r>
            <a:r>
              <a:rPr lang="en-US" altLang="ko-KR" sz="2800" dirty="0" smtClean="0">
                <a:latin typeface="YouandiModern HeadBold" pitchFamily="18" charset="-127"/>
                <a:ea typeface="YouandiModern HeadBold" pitchFamily="18" charset="-127"/>
              </a:rPr>
              <a:t> 0.1</a:t>
            </a:r>
            <a:r>
              <a:rPr lang="en-US" altLang="ko-KR" sz="2800" b="1" dirty="0" smtClean="0">
                <a:latin typeface="YouandiModern HeadBold" pitchFamily="18" charset="-127"/>
                <a:ea typeface="YouandiModern HeadBold" pitchFamily="18" charset="-127"/>
              </a:rPr>
              <a:t> </a:t>
            </a:r>
            <a:endParaRPr lang="ko-KR" altLang="en-US" sz="2800" b="1" dirty="0">
              <a:latin typeface="YouandiModern HeadBold" pitchFamily="18" charset="-127"/>
              <a:ea typeface="YouandiModern HeadBold" pitchFamily="18" charset="-127"/>
            </a:endParaRPr>
          </a:p>
        </p:txBody>
      </p:sp>
      <p:sp>
        <p:nvSpPr>
          <p:cNvPr id="6" name="Text Box 426"/>
          <p:cNvSpPr txBox="1">
            <a:spLocks noChangeArrowheads="1"/>
          </p:cNvSpPr>
          <p:nvPr/>
        </p:nvSpPr>
        <p:spPr bwMode="auto">
          <a:xfrm>
            <a:off x="1620042" y="1444631"/>
            <a:ext cx="6665913" cy="11695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ko-KR" altLang="en-US" sz="2800" dirty="0" smtClean="0">
                <a:latin typeface="YouandiModern HeadBold" pitchFamily="18" charset="-127"/>
                <a:ea typeface="YouandiModern HeadBold" pitchFamily="18" charset="-127"/>
              </a:rPr>
              <a:t>세차 관리 시스템 </a:t>
            </a:r>
            <a:endParaRPr lang="en-US" altLang="ko-KR" sz="2800" dirty="0" smtClean="0">
              <a:latin typeface="YouandiModern HeadBold" pitchFamily="18" charset="-127"/>
              <a:ea typeface="YouandiModern HeadBold" pitchFamily="18" charset="-127"/>
            </a:endParaRPr>
          </a:p>
          <a:p>
            <a:pPr algn="ctr">
              <a:spcBef>
                <a:spcPct val="50000"/>
              </a:spcBef>
            </a:pPr>
            <a:r>
              <a:rPr lang="ko-KR" altLang="en-US" sz="2800" dirty="0" smtClean="0">
                <a:latin typeface="YouandiModern HeadBold" pitchFamily="18" charset="-127"/>
                <a:ea typeface="YouandiModern HeadBold" pitchFamily="18" charset="-127"/>
              </a:rPr>
              <a:t>고객용 </a:t>
            </a:r>
            <a:r>
              <a:rPr lang="ko-KR" altLang="en-US" sz="2800" dirty="0" err="1" smtClean="0">
                <a:latin typeface="YouandiModern HeadBold" pitchFamily="18" charset="-127"/>
                <a:ea typeface="YouandiModern HeadBold" pitchFamily="18" charset="-127"/>
              </a:rPr>
              <a:t>앱</a:t>
            </a:r>
            <a:r>
              <a:rPr lang="ko-KR" altLang="en-US" sz="2800" dirty="0" smtClean="0">
                <a:latin typeface="YouandiModern HeadBold" pitchFamily="18" charset="-127"/>
                <a:ea typeface="YouandiModern HeadBold" pitchFamily="18" charset="-127"/>
              </a:rPr>
              <a:t> </a:t>
            </a:r>
            <a:endParaRPr lang="en-US" altLang="ko-KR" sz="2800" dirty="0" smtClean="0">
              <a:latin typeface="YouandiModern HeadBold" pitchFamily="18" charset="-127"/>
              <a:ea typeface="YouandiModern HeadBold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 rot="589293">
            <a:off x="7890224" y="479021"/>
            <a:ext cx="178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CONFIDENTIAL</a:t>
            </a:r>
            <a:endParaRPr lang="ko-KR" altLang="en-US" sz="16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Line 422"/>
          <p:cNvSpPr>
            <a:spLocks noChangeShapeType="1"/>
          </p:cNvSpPr>
          <p:nvPr/>
        </p:nvSpPr>
        <p:spPr bwMode="auto">
          <a:xfrm>
            <a:off x="698962" y="2964226"/>
            <a:ext cx="9047163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 bwMode="auto">
          <a:xfrm>
            <a:off x="590593" y="605671"/>
            <a:ext cx="10294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2800" dirty="0" smtClean="0">
                <a:latin typeface="맑은 고딕" pitchFamily="50" charset="-127"/>
                <a:ea typeface="맑은 고딕" pitchFamily="50" charset="-127"/>
              </a:rPr>
              <a:t>위고 </a:t>
            </a:r>
            <a:endParaRPr kumimoji="0"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40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07134" y="815440"/>
            <a:ext cx="3480026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15462" y="822156"/>
            <a:ext cx="347169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4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79" y="91963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 bwMode="auto">
          <a:xfrm>
            <a:off x="256069" y="1183153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200472" y="137896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06647" y="82919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 bwMode="auto">
          <a:xfrm>
            <a:off x="1070959" y="922743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223" y="899995"/>
            <a:ext cx="380388" cy="41057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92" y="1420715"/>
            <a:ext cx="3446154" cy="49904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07135" y="1442514"/>
            <a:ext cx="3480026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2373" y="1442195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예약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smtClean="0">
                <a:solidFill>
                  <a:schemeClr val="tx1"/>
                </a:solidFill>
              </a:rPr>
              <a:t>일자 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158" y="1508548"/>
            <a:ext cx="352425" cy="3048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727" y="1856703"/>
            <a:ext cx="2603429" cy="1724838"/>
          </a:xfrm>
          <a:prstGeom prst="rect">
            <a:avLst/>
          </a:prstGeom>
        </p:spPr>
      </p:pic>
      <p:sp>
        <p:nvSpPr>
          <p:cNvPr id="64" name="한쪽 모서리는 잘리고 다른 쪽 모서리는 둥근 사각형 63"/>
          <p:cNvSpPr/>
          <p:nvPr/>
        </p:nvSpPr>
        <p:spPr>
          <a:xfrm>
            <a:off x="711406" y="3693419"/>
            <a:ext cx="250275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시간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711406" y="4075125"/>
            <a:ext cx="2502751" cy="230620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09 </a:t>
            </a:r>
            <a:r>
              <a:rPr lang="en-US" altLang="ko-KR" sz="1200" dirty="0">
                <a:solidFill>
                  <a:schemeClr val="tx1"/>
                </a:solidFill>
              </a:rPr>
              <a:t>: 00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|</a:t>
            </a:r>
            <a:r>
              <a:rPr lang="en-US" altLang="ko-KR" sz="1200" dirty="0">
                <a:solidFill>
                  <a:schemeClr val="tx1"/>
                </a:solidFill>
              </a:rPr>
              <a:t>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  09 : 30 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10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en-US" altLang="ko-KR" sz="1200" dirty="0" smtClean="0">
                <a:solidFill>
                  <a:schemeClr val="tx1"/>
                </a:solidFill>
              </a:rPr>
              <a:t>00</a:t>
            </a:r>
            <a:r>
              <a:rPr lang="en-US" altLang="ko-KR" sz="1200" dirty="0">
                <a:solidFill>
                  <a:schemeClr val="tx1"/>
                </a:solidFill>
              </a:rPr>
              <a:t>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| </a:t>
            </a:r>
            <a:r>
              <a:rPr lang="en-US" altLang="ko-KR" sz="1200" dirty="0">
                <a:solidFill>
                  <a:schemeClr val="tx1"/>
                </a:solidFill>
              </a:rPr>
              <a:t> 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10 </a:t>
            </a:r>
            <a:r>
              <a:rPr lang="en-US" altLang="ko-KR" sz="1200" dirty="0">
                <a:solidFill>
                  <a:schemeClr val="tx1"/>
                </a:solidFill>
              </a:rPr>
              <a:t>: 30 </a:t>
            </a:r>
            <a:endParaRPr lang="ko-KR" altLang="en-US" sz="12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11 </a:t>
            </a:r>
            <a:r>
              <a:rPr lang="en-US" altLang="ko-KR" sz="1200" dirty="0">
                <a:solidFill>
                  <a:schemeClr val="tx1"/>
                </a:solidFill>
              </a:rPr>
              <a:t>: 00    </a:t>
            </a:r>
            <a:r>
              <a:rPr lang="en-US" altLang="ko-KR" sz="1200" dirty="0" smtClean="0">
                <a:solidFill>
                  <a:schemeClr val="tx1"/>
                </a:solidFill>
              </a:rPr>
              <a:t>  |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 11 </a:t>
            </a:r>
            <a:r>
              <a:rPr lang="en-US" altLang="ko-KR" sz="1200" dirty="0">
                <a:solidFill>
                  <a:schemeClr val="tx1"/>
                </a:solidFill>
              </a:rPr>
              <a:t>: 30 </a:t>
            </a:r>
            <a:endParaRPr lang="ko-KR" altLang="en-US" sz="12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12 </a:t>
            </a:r>
            <a:r>
              <a:rPr lang="en-US" altLang="ko-KR" sz="1200" dirty="0">
                <a:solidFill>
                  <a:schemeClr val="tx1"/>
                </a:solidFill>
              </a:rPr>
              <a:t>: 00   </a:t>
            </a:r>
            <a:r>
              <a:rPr lang="en-US" altLang="ko-KR" sz="1200" dirty="0" smtClean="0">
                <a:solidFill>
                  <a:schemeClr val="tx1"/>
                </a:solidFill>
              </a:rPr>
              <a:t>   |</a:t>
            </a:r>
            <a:r>
              <a:rPr lang="en-US" altLang="ko-KR" sz="1200" dirty="0">
                <a:solidFill>
                  <a:schemeClr val="tx1"/>
                </a:solidFill>
              </a:rPr>
              <a:t>    </a:t>
            </a:r>
            <a:r>
              <a:rPr lang="en-US" altLang="ko-KR" sz="1200" dirty="0" smtClean="0">
                <a:solidFill>
                  <a:schemeClr val="tx1"/>
                </a:solidFill>
              </a:rPr>
              <a:t>    12 </a:t>
            </a:r>
            <a:r>
              <a:rPr lang="en-US" altLang="ko-KR" sz="1200" dirty="0">
                <a:solidFill>
                  <a:schemeClr val="tx1"/>
                </a:solidFill>
              </a:rPr>
              <a:t>: 30 </a:t>
            </a:r>
            <a:endParaRPr lang="ko-KR" altLang="en-US" sz="12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13 </a:t>
            </a:r>
            <a:r>
              <a:rPr lang="en-US" altLang="ko-KR" sz="1200" dirty="0">
                <a:solidFill>
                  <a:schemeClr val="tx1"/>
                </a:solidFill>
              </a:rPr>
              <a:t>: 00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|</a:t>
            </a:r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13 </a:t>
            </a:r>
            <a:r>
              <a:rPr lang="en-US" altLang="ko-KR" sz="1200" dirty="0">
                <a:solidFill>
                  <a:schemeClr val="tx1"/>
                </a:solidFill>
              </a:rPr>
              <a:t>: 30 </a:t>
            </a:r>
            <a:endParaRPr lang="ko-KR" altLang="en-US" sz="12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14 : 00      |        14 : 30 </a:t>
            </a:r>
            <a:endParaRPr lang="ko-KR" altLang="en-US" sz="120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15 : 00      |        15 : 30 </a:t>
            </a:r>
            <a:endParaRPr lang="ko-KR" altLang="en-US" sz="120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16 : 00      |        16 : 30 </a:t>
            </a:r>
          </a:p>
        </p:txBody>
      </p:sp>
    </p:spTree>
    <p:extLst>
      <p:ext uri="{BB962C8B-B14F-4D97-AF65-F5344CB8AC3E}">
        <p14:creationId xmlns:p14="http://schemas.microsoft.com/office/powerpoint/2010/main" val="54275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모서리가 둥근 직사각형 119"/>
          <p:cNvSpPr/>
          <p:nvPr/>
        </p:nvSpPr>
        <p:spPr>
          <a:xfrm>
            <a:off x="4567973" y="2349691"/>
            <a:ext cx="2437214" cy="1666248"/>
          </a:xfrm>
          <a:prstGeom prst="roundRect">
            <a:avLst>
              <a:gd name="adj" fmla="val 8817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이전 페이지 즉 메인 페인 페이지로 이동을 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차량 등록을 하는 아이콘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차량을 등록 을 할 때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항목을 표시를 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2-1 </a:t>
            </a:r>
            <a:r>
              <a:rPr lang="ko-KR" altLang="en-US" dirty="0" smtClean="0"/>
              <a:t>이 표시가 되면 저장을 선택을 할 때 차량번호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제조사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모델명이 필수로 입력이 되지 않은 경우 아래의 알림 표시를 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2-2  </a:t>
            </a:r>
            <a:r>
              <a:rPr lang="ko-KR" altLang="en-US" dirty="0" smtClean="0"/>
              <a:t>고객이 직접 입력 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2-3 </a:t>
            </a:r>
            <a:r>
              <a:rPr lang="ko-KR" altLang="en-US" dirty="0" smtClean="0"/>
              <a:t>제조사 모델명 세부정보를 선택하면 아래의 선택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가 나타나면 해당 내역은 서버에서 정보를 조회를 하여서 표시 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2-4 </a:t>
            </a:r>
            <a:r>
              <a:rPr lang="ko-KR" altLang="en-US" dirty="0" smtClean="0"/>
              <a:t>세부 내역을 표시를 하면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 정보의 내역을 표시를 하고 해당 내역을 선택 하면 내역이 </a:t>
            </a:r>
            <a:r>
              <a:rPr lang="ko-KR" altLang="en-US" dirty="0" err="1" smtClean="0"/>
              <a:t>반영이되니다</a:t>
            </a:r>
            <a:r>
              <a:rPr lang="en-US" altLang="ko-KR" dirty="0" smtClean="0"/>
              <a:t>.  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07134" y="815440"/>
            <a:ext cx="3480026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15462" y="822156"/>
            <a:ext cx="347169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4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79" y="91963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 bwMode="auto">
          <a:xfrm>
            <a:off x="256069" y="1183153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206647" y="82919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 bwMode="auto">
          <a:xfrm>
            <a:off x="1070959" y="922743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223" y="899995"/>
            <a:ext cx="380388" cy="410577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242175" y="137896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4076" y="1442195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차량 정보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78" y="1497735"/>
            <a:ext cx="352425" cy="3048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874" y="1488785"/>
            <a:ext cx="333149" cy="345047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4043884" y="815440"/>
            <a:ext cx="3480026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052212" y="822156"/>
            <a:ext cx="347169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71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329" y="91963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/>
          <p:cNvSpPr txBox="1"/>
          <p:nvPr/>
        </p:nvSpPr>
        <p:spPr bwMode="auto">
          <a:xfrm>
            <a:off x="4092819" y="1183153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4043397" y="82919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 bwMode="auto">
          <a:xfrm>
            <a:off x="4907709" y="922743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973" y="899995"/>
            <a:ext cx="380388" cy="410577"/>
          </a:xfrm>
          <a:prstGeom prst="rect">
            <a:avLst/>
          </a:prstGeom>
        </p:spPr>
      </p:pic>
      <p:cxnSp>
        <p:nvCxnSpPr>
          <p:cNvPr id="76" name="직선 연결선 75"/>
          <p:cNvCxnSpPr/>
          <p:nvPr/>
        </p:nvCxnSpPr>
        <p:spPr>
          <a:xfrm>
            <a:off x="4078925" y="137896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4100826" y="1442195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차량 정보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914" y="1487499"/>
            <a:ext cx="352425" cy="304800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8671" y="1483666"/>
            <a:ext cx="333149" cy="3450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1034769" y="2913035"/>
            <a:ext cx="20922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등록한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차량이 없습니다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algn="ctr"/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버튼을 선택하여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등록 하세요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3828" y="3167869"/>
            <a:ext cx="219389" cy="227224"/>
          </a:xfrm>
          <a:prstGeom prst="rect">
            <a:avLst/>
          </a:prstGeom>
        </p:spPr>
      </p:pic>
      <p:sp>
        <p:nvSpPr>
          <p:cNvPr id="108" name="타원 107"/>
          <p:cNvSpPr/>
          <p:nvPr/>
        </p:nvSpPr>
        <p:spPr>
          <a:xfrm>
            <a:off x="354067" y="1687781"/>
            <a:ext cx="260144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192517" y="1732231"/>
            <a:ext cx="260144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 bwMode="auto">
          <a:xfrm>
            <a:off x="4655941" y="2737465"/>
            <a:ext cx="82381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번호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algn="r"/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algn="r"/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algn="r"/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한쪽 모서리는 잘리고 다른 쪽 모서리는 둥근 사각형 116"/>
          <p:cNvSpPr/>
          <p:nvPr/>
        </p:nvSpPr>
        <p:spPr>
          <a:xfrm flipV="1">
            <a:off x="4575262" y="3745113"/>
            <a:ext cx="2444305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8" name="한쪽 모서리는 잘리고 다른 쪽 모서리는 둥근 사각형 117"/>
          <p:cNvSpPr/>
          <p:nvPr/>
        </p:nvSpPr>
        <p:spPr>
          <a:xfrm>
            <a:off x="4575262" y="2348880"/>
            <a:ext cx="2444305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 bwMode="auto">
          <a:xfrm>
            <a:off x="4910890" y="2409010"/>
            <a:ext cx="1842373" cy="246221"/>
          </a:xfrm>
          <a:prstGeom prst="rect">
            <a:avLst/>
          </a:prstGeom>
          <a:solidFill>
            <a:srgbClr val="C6D9F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차량 </a:t>
            </a:r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등록  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 bwMode="auto">
          <a:xfrm>
            <a:off x="4655941" y="2737465"/>
            <a:ext cx="82381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번호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algn="r"/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algn="r"/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algn="r"/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5025008" y="3804821"/>
            <a:ext cx="666392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저  장</a:t>
            </a: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6014801" y="3804821"/>
            <a:ext cx="666392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취</a:t>
            </a:r>
            <a:r>
              <a:rPr lang="ko-KR" altLang="en-US" sz="800" dirty="0" smtClean="0">
                <a:solidFill>
                  <a:schemeClr val="tx1"/>
                </a:solidFill>
              </a:rPr>
              <a:t> 소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5484997" y="2987393"/>
            <a:ext cx="1336179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5484997" y="3254093"/>
            <a:ext cx="1336179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126" name="직사각형 125"/>
          <p:cNvSpPr/>
          <p:nvPr/>
        </p:nvSpPr>
        <p:spPr>
          <a:xfrm>
            <a:off x="5494134" y="3490313"/>
            <a:ext cx="1336179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5484997" y="2739743"/>
            <a:ext cx="1336179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51</a:t>
            </a:r>
            <a:r>
              <a:rPr lang="ko-KR" altLang="en-US" sz="800" smtClean="0">
                <a:solidFill>
                  <a:schemeClr val="tx1"/>
                </a:solidFill>
              </a:rPr>
              <a:t>고</a:t>
            </a:r>
            <a:r>
              <a:rPr lang="en-US" altLang="ko-KR" sz="800" dirty="0" smtClean="0">
                <a:solidFill>
                  <a:schemeClr val="tx1"/>
                </a:solidFill>
              </a:rPr>
              <a:t>1738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8" name="타원 127"/>
          <p:cNvSpPr/>
          <p:nvPr/>
        </p:nvSpPr>
        <p:spPr>
          <a:xfrm>
            <a:off x="4498227" y="2445180"/>
            <a:ext cx="386308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2-1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43397" y="4941168"/>
            <a:ext cx="3480513" cy="360040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제조사 선택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05187" y="5030008"/>
            <a:ext cx="494875" cy="199192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선택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380395" y="5474172"/>
            <a:ext cx="105999" cy="10554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4380395" y="5652059"/>
            <a:ext cx="105999" cy="10554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0" name="타원 129"/>
          <p:cNvSpPr/>
          <p:nvPr/>
        </p:nvSpPr>
        <p:spPr>
          <a:xfrm>
            <a:off x="4380395" y="6007833"/>
            <a:ext cx="105999" cy="10554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4380395" y="6185720"/>
            <a:ext cx="105999" cy="10554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4507752" y="5358605"/>
            <a:ext cx="77136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현대 자동차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기아 자동차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쉐보레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상용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르노삼성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4380395" y="5829946"/>
            <a:ext cx="105999" cy="10554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3" name="타원 132"/>
          <p:cNvSpPr/>
          <p:nvPr/>
        </p:nvSpPr>
        <p:spPr>
          <a:xfrm>
            <a:off x="5606058" y="2981511"/>
            <a:ext cx="386308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2-3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5597266" y="2726534"/>
            <a:ext cx="386308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2-2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135" name="타원 134"/>
          <p:cNvSpPr/>
          <p:nvPr/>
        </p:nvSpPr>
        <p:spPr>
          <a:xfrm>
            <a:off x="4322381" y="5056495"/>
            <a:ext cx="386308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2-4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977336" y="2132856"/>
            <a:ext cx="1512168" cy="15707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77336" y="2132856"/>
            <a:ext cx="1512168" cy="292285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알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림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8127800" y="2666968"/>
            <a:ext cx="12112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번호가 입력이 되지 않았습니다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 “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8400223" y="3440957"/>
            <a:ext cx="666392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  인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7039204" y="4827895"/>
            <a:ext cx="386308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2-5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9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1 </a:t>
            </a:r>
            <a:r>
              <a:rPr lang="ko-KR" altLang="en-US" dirty="0" smtClean="0"/>
              <a:t>선택을 하면  우선 선택 차량으로 등록 </a:t>
            </a:r>
            <a:r>
              <a:rPr lang="ko-KR" altLang="en-US" dirty="0" err="1" smtClean="0"/>
              <a:t>됨니다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처음 등록한 차량이 우선 선택 차량임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pPr marL="228600" indent="-228600">
              <a:buAutoNum type="arabicPeriod" startAt="2"/>
            </a:pPr>
            <a:r>
              <a:rPr lang="ko-KR" altLang="en-US" dirty="0" smtClean="0"/>
              <a:t>선택을 하면 수정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삭제 페이지로 이동합니다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07134" y="815440"/>
            <a:ext cx="3480026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15462" y="822156"/>
            <a:ext cx="347169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4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79" y="91963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 bwMode="auto">
          <a:xfrm>
            <a:off x="256069" y="1183153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206647" y="82919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 bwMode="auto">
          <a:xfrm>
            <a:off x="1070959" y="922743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223" y="899995"/>
            <a:ext cx="380388" cy="410577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242175" y="137896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4076" y="1442195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차량 정보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78" y="1497735"/>
            <a:ext cx="352425" cy="3048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874" y="1488785"/>
            <a:ext cx="333149" cy="345047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4043884" y="815440"/>
            <a:ext cx="3480026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052212" y="822156"/>
            <a:ext cx="347169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71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329" y="91963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/>
          <p:cNvSpPr txBox="1"/>
          <p:nvPr/>
        </p:nvSpPr>
        <p:spPr bwMode="auto">
          <a:xfrm>
            <a:off x="4092819" y="1183153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4043397" y="82919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 bwMode="auto">
          <a:xfrm>
            <a:off x="4907709" y="922743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973" y="899995"/>
            <a:ext cx="380388" cy="410577"/>
          </a:xfrm>
          <a:prstGeom prst="rect">
            <a:avLst/>
          </a:prstGeom>
        </p:spPr>
      </p:pic>
      <p:cxnSp>
        <p:nvCxnSpPr>
          <p:cNvPr id="76" name="직선 연결선 75"/>
          <p:cNvCxnSpPr/>
          <p:nvPr/>
        </p:nvCxnSpPr>
        <p:spPr>
          <a:xfrm>
            <a:off x="4078925" y="137896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4100826" y="1442195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차량 정보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914" y="1487499"/>
            <a:ext cx="352425" cy="304800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8671" y="1483666"/>
            <a:ext cx="333149" cy="3450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1034769" y="2913035"/>
            <a:ext cx="20922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등록한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차량이 없습니다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algn="ctr"/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버튼을 선택하여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등록 하세요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3828" y="3167869"/>
            <a:ext cx="219389" cy="227224"/>
          </a:xfrm>
          <a:prstGeom prst="rect">
            <a:avLst/>
          </a:prstGeom>
        </p:spPr>
      </p:pic>
      <p:sp>
        <p:nvSpPr>
          <p:cNvPr id="59" name="모서리가 둥근 직사각형 58"/>
          <p:cNvSpPr/>
          <p:nvPr/>
        </p:nvSpPr>
        <p:spPr>
          <a:xfrm>
            <a:off x="4094999" y="1972596"/>
            <a:ext cx="3369128" cy="153719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8161" y="2573072"/>
            <a:ext cx="635389" cy="438746"/>
          </a:xfrm>
          <a:prstGeom prst="rect">
            <a:avLst/>
          </a:prstGeom>
        </p:spPr>
      </p:pic>
      <p:sp>
        <p:nvSpPr>
          <p:cNvPr id="62" name="한쪽 모서리는 잘리고 다른 쪽 모서리는 둥근 사각형 61"/>
          <p:cNvSpPr/>
          <p:nvPr/>
        </p:nvSpPr>
        <p:spPr>
          <a:xfrm>
            <a:off x="4085196" y="1971786"/>
            <a:ext cx="337893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 bwMode="auto">
          <a:xfrm>
            <a:off x="4871760" y="2028372"/>
            <a:ext cx="1536381" cy="24622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포인트가 5개인 별 64"/>
          <p:cNvSpPr/>
          <p:nvPr/>
        </p:nvSpPr>
        <p:spPr>
          <a:xfrm>
            <a:off x="7108964" y="2065686"/>
            <a:ext cx="221541" cy="195700"/>
          </a:xfrm>
          <a:prstGeom prst="star5">
            <a:avLst/>
          </a:prstGeom>
          <a:solidFill>
            <a:srgbClr val="FFFF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 bwMode="auto">
          <a:xfrm>
            <a:off x="5052116" y="2541193"/>
            <a:ext cx="59503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604854" y="2541193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5604854" y="2807893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5612474" y="3044113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 bwMode="auto">
          <a:xfrm>
            <a:off x="4273361" y="3051956"/>
            <a:ext cx="6575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준형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SUV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6889455" y="1969384"/>
            <a:ext cx="260144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4917143" y="2788436"/>
            <a:ext cx="260144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4871760" y="4573810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  정 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6045240" y="4573810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 제</a:t>
            </a:r>
          </a:p>
        </p:txBody>
      </p:sp>
      <p:sp>
        <p:nvSpPr>
          <p:cNvPr id="87" name="TextBox 86"/>
          <p:cNvSpPr txBox="1"/>
          <p:nvPr/>
        </p:nvSpPr>
        <p:spPr bwMode="auto">
          <a:xfrm>
            <a:off x="4864137" y="5094196"/>
            <a:ext cx="1536381" cy="24622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4516125" y="4002696"/>
            <a:ext cx="2451594" cy="1746895"/>
            <a:chOff x="7776333" y="2732937"/>
            <a:chExt cx="2044419" cy="1746895"/>
          </a:xfrm>
        </p:grpSpPr>
        <p:sp>
          <p:nvSpPr>
            <p:cNvPr id="90" name="모서리가 둥근 직사각형 89"/>
            <p:cNvSpPr/>
            <p:nvPr/>
          </p:nvSpPr>
          <p:spPr>
            <a:xfrm>
              <a:off x="7776333" y="2733748"/>
              <a:ext cx="2032427" cy="1666248"/>
            </a:xfrm>
            <a:prstGeom prst="roundRect">
              <a:avLst>
                <a:gd name="adj" fmla="val 8817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              </a:t>
              </a:r>
            </a:p>
          </p:txBody>
        </p:sp>
        <p:sp>
          <p:nvSpPr>
            <p:cNvPr id="91" name="한쪽 모서리는 잘리고 다른 쪽 모서리는 둥근 사각형 90"/>
            <p:cNvSpPr/>
            <p:nvPr/>
          </p:nvSpPr>
          <p:spPr>
            <a:xfrm>
              <a:off x="7782411" y="2732937"/>
              <a:ext cx="2038341" cy="350662"/>
            </a:xfrm>
            <a:prstGeom prst="snipRoundRect">
              <a:avLst>
                <a:gd name="adj1" fmla="val 50000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 bwMode="auto">
            <a:xfrm>
              <a:off x="8062296" y="2793067"/>
              <a:ext cx="1536381" cy="246221"/>
            </a:xfrm>
            <a:prstGeom prst="rect">
              <a:avLst/>
            </a:prstGeom>
            <a:solidFill>
              <a:srgbClr val="C6D9F1"/>
            </a:solidFill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0" lang="ko-KR" altLang="en-US" sz="1000" dirty="0" smtClean="0">
                  <a:latin typeface="맑은 고딕" pitchFamily="50" charset="-127"/>
                  <a:ea typeface="맑은 고딕" pitchFamily="50" charset="-127"/>
                </a:rPr>
                <a:t>차량 관리 </a:t>
              </a:r>
              <a:endParaRPr kumimoji="0" lang="ko-KR" altLang="en-US" sz="10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3" name="TextBox 92"/>
            <p:cNvSpPr txBox="1"/>
            <p:nvPr/>
          </p:nvSpPr>
          <p:spPr bwMode="auto">
            <a:xfrm>
              <a:off x="7849691" y="3121522"/>
              <a:ext cx="686989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차량 번호</a:t>
              </a:r>
              <a:endParaRPr kumimoji="0"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제조사</a:t>
              </a:r>
              <a:endParaRPr kumimoji="0"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모델명</a:t>
              </a:r>
              <a:endParaRPr kumimoji="0"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세부정보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8541052" y="3371450"/>
              <a:ext cx="1114259" cy="1868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기아 자동차</a:t>
              </a: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8541052" y="3638150"/>
              <a:ext cx="1114259" cy="1868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카니발</a:t>
              </a: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8548672" y="3874370"/>
              <a:ext cx="1114259" cy="1868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2.2 </a:t>
              </a:r>
              <a:r>
                <a:rPr lang="ko-KR" altLang="en-US" sz="800" smtClean="0">
                  <a:solidFill>
                    <a:schemeClr val="tx1"/>
                  </a:solidFill>
                </a:rPr>
                <a:t>디젤 </a:t>
              </a:r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8541052" y="3123800"/>
              <a:ext cx="1114259" cy="1868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51</a:t>
              </a:r>
              <a:r>
                <a:rPr lang="ko-KR" altLang="en-US" sz="800" smtClean="0">
                  <a:solidFill>
                    <a:schemeClr val="tx1"/>
                  </a:solidFill>
                </a:rPr>
                <a:t>고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1738</a:t>
              </a:r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8" name="한쪽 모서리는 잘리고 다른 쪽 모서리는 둥근 사각형 97"/>
            <p:cNvSpPr/>
            <p:nvPr/>
          </p:nvSpPr>
          <p:spPr>
            <a:xfrm flipV="1">
              <a:off x="7782411" y="4129170"/>
              <a:ext cx="2038341" cy="350662"/>
            </a:xfrm>
            <a:prstGeom prst="snipRoundRect">
              <a:avLst>
                <a:gd name="adj1" fmla="val 50000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8157461" y="4188878"/>
              <a:ext cx="555714" cy="23124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수  정</a:t>
              </a:r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0" name="모서리가 둥근 직사각형 99"/>
            <p:cNvSpPr/>
            <p:nvPr/>
          </p:nvSpPr>
          <p:spPr>
            <a:xfrm>
              <a:off x="8982863" y="4188878"/>
              <a:ext cx="555714" cy="23124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삭  제</a:t>
              </a:r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17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내 정보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07134" y="815440"/>
            <a:ext cx="3480026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15462" y="822156"/>
            <a:ext cx="347169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4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79" y="91963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 bwMode="auto">
          <a:xfrm>
            <a:off x="256069" y="1183153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206647" y="82919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 bwMode="auto">
          <a:xfrm>
            <a:off x="1070959" y="922743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223" y="899995"/>
            <a:ext cx="380388" cy="410577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242175" y="137896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4076" y="1442195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내 정보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78" y="1497735"/>
            <a:ext cx="352425" cy="3048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874" y="1488785"/>
            <a:ext cx="333149" cy="345047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4043884" y="815440"/>
            <a:ext cx="3480026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052212" y="822156"/>
            <a:ext cx="347169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71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329" y="91963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/>
          <p:cNvSpPr txBox="1"/>
          <p:nvPr/>
        </p:nvSpPr>
        <p:spPr bwMode="auto">
          <a:xfrm>
            <a:off x="4092819" y="1183153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4043397" y="82919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 bwMode="auto">
          <a:xfrm>
            <a:off x="4907709" y="922743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973" y="899995"/>
            <a:ext cx="380388" cy="410577"/>
          </a:xfrm>
          <a:prstGeom prst="rect">
            <a:avLst/>
          </a:prstGeom>
        </p:spPr>
      </p:pic>
      <p:cxnSp>
        <p:nvCxnSpPr>
          <p:cNvPr id="76" name="직선 연결선 75"/>
          <p:cNvCxnSpPr/>
          <p:nvPr/>
        </p:nvCxnSpPr>
        <p:spPr>
          <a:xfrm>
            <a:off x="4078925" y="137896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4100826" y="1442195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비밀 번호 변경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914" y="1487499"/>
            <a:ext cx="352425" cy="304800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8671" y="1483666"/>
            <a:ext cx="333149" cy="345047"/>
          </a:xfrm>
          <a:prstGeom prst="rect">
            <a:avLst/>
          </a:prstGeom>
        </p:spPr>
      </p:pic>
      <p:sp>
        <p:nvSpPr>
          <p:cNvPr id="108" name="타원 107"/>
          <p:cNvSpPr/>
          <p:nvPr/>
        </p:nvSpPr>
        <p:spPr>
          <a:xfrm>
            <a:off x="2047949" y="2794119"/>
            <a:ext cx="260144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192517" y="1732231"/>
            <a:ext cx="260144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15815" y="3048480"/>
            <a:ext cx="158417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1424607" y="2591280"/>
            <a:ext cx="158417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1424607" y="3496888"/>
            <a:ext cx="158417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 bwMode="auto">
          <a:xfrm>
            <a:off x="1442487" y="2845572"/>
            <a:ext cx="92044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*****************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2" name="TextBox 141"/>
          <p:cNvSpPr txBox="1"/>
          <p:nvPr/>
        </p:nvSpPr>
        <p:spPr bwMode="auto">
          <a:xfrm>
            <a:off x="571774" y="2293215"/>
            <a:ext cx="668837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algn="r">
              <a:lnSpc>
                <a:spcPct val="200000"/>
              </a:lnSpc>
            </a:pP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algn="r">
              <a:lnSpc>
                <a:spcPct val="20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비밀 번호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algn="r">
              <a:lnSpc>
                <a:spcPct val="200000"/>
              </a:lnSpc>
            </a:pP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algn="r">
              <a:lnSpc>
                <a:spcPct val="20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3" name="TextBox 142"/>
          <p:cNvSpPr txBox="1"/>
          <p:nvPr/>
        </p:nvSpPr>
        <p:spPr bwMode="auto">
          <a:xfrm>
            <a:off x="4427816" y="2368839"/>
            <a:ext cx="107920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이전 비밀번호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algn="r">
              <a:lnSpc>
                <a:spcPct val="200000"/>
              </a:lnSpc>
            </a:pP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algn="r">
              <a:lnSpc>
                <a:spcPct val="20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신규 비밀번호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algn="r">
              <a:lnSpc>
                <a:spcPct val="200000"/>
              </a:lnSpc>
            </a:pP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algn="r">
              <a:lnSpc>
                <a:spcPct val="20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신규 비밀번호 확인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4" name="직선 연결선 143"/>
          <p:cNvCxnSpPr/>
          <p:nvPr/>
        </p:nvCxnSpPr>
        <p:spPr>
          <a:xfrm>
            <a:off x="5515451" y="3048960"/>
            <a:ext cx="158417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>
            <a:off x="5524243" y="2591760"/>
            <a:ext cx="158417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5524243" y="3497368"/>
            <a:ext cx="158417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83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내 정보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연락처를 선택을 하면 연락처 변경 페이지로 이동을 합니다</a:t>
            </a:r>
            <a:r>
              <a:rPr lang="en-US" altLang="ko-KR" dirty="0" smtClean="0"/>
              <a:t>. 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변경 </a:t>
            </a:r>
            <a:r>
              <a:rPr lang="ko-KR" altLang="en-US" dirty="0" err="1" smtClean="0"/>
              <a:t>하고져</a:t>
            </a:r>
            <a:r>
              <a:rPr lang="ko-KR" altLang="en-US" dirty="0" smtClean="0"/>
              <a:t> 하는 연락처를 입력 합니다</a:t>
            </a:r>
            <a:r>
              <a:rPr lang="en-US" altLang="ko-KR" dirty="0" smtClean="0"/>
              <a:t>. 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 smtClean="0"/>
              <a:t>인증번호받기를</a:t>
            </a:r>
            <a:r>
              <a:rPr lang="ko-KR" altLang="en-US" dirty="0" smtClean="0"/>
              <a:t> 선택을 하며  연락처에 입력한 전화 번호로 문자를 전달을 합니다</a:t>
            </a:r>
            <a:r>
              <a:rPr lang="en-US" altLang="ko-KR" dirty="0" smtClean="0"/>
              <a:t>. 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r>
              <a:rPr lang="ko-KR" altLang="en-US" dirty="0" smtClean="0"/>
              <a:t>이때 연락처가 입력이 맞지 않은 경우 </a:t>
            </a:r>
            <a:r>
              <a:rPr lang="en-US" altLang="ko-KR" dirty="0"/>
              <a:t> </a:t>
            </a:r>
            <a:r>
              <a:rPr lang="ko-KR" altLang="en-US" dirty="0" smtClean="0"/>
              <a:t>알림 </a:t>
            </a:r>
            <a:r>
              <a:rPr lang="en-US" altLang="ko-KR" dirty="0" smtClean="0"/>
              <a:t>“ </a:t>
            </a:r>
            <a:r>
              <a:rPr lang="ko-KR" altLang="en-US" dirty="0" smtClean="0"/>
              <a:t>입력하신 연락처가 맞지 않습니다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다시 입력 해 주세요 </a:t>
            </a:r>
            <a:r>
              <a:rPr lang="en-US" altLang="ko-KR" dirty="0" smtClean="0"/>
              <a:t>“ </a:t>
            </a:r>
            <a:r>
              <a:rPr lang="ko-KR" altLang="en-US" dirty="0" smtClean="0"/>
              <a:t>라고 표시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/>
              <a:t>인증번호는 </a:t>
            </a:r>
            <a:r>
              <a:rPr lang="en-US" altLang="ko-KR" dirty="0"/>
              <a:t>5</a:t>
            </a:r>
            <a:r>
              <a:rPr lang="ko-KR" altLang="en-US" dirty="0"/>
              <a:t>분 이내에 </a:t>
            </a:r>
            <a:r>
              <a:rPr lang="en-US" altLang="ko-KR" dirty="0"/>
              <a:t>5</a:t>
            </a:r>
            <a:r>
              <a:rPr lang="ko-KR" altLang="en-US" dirty="0"/>
              <a:t>건 밖에 송신이 되 지 않고 </a:t>
            </a:r>
            <a:r>
              <a:rPr lang="en-US" altLang="ko-KR" dirty="0"/>
              <a:t>“ 5</a:t>
            </a:r>
            <a:r>
              <a:rPr lang="ko-KR" altLang="en-US" dirty="0"/>
              <a:t>분 이내 </a:t>
            </a:r>
            <a:r>
              <a:rPr lang="en-US" altLang="ko-KR" dirty="0"/>
              <a:t>5</a:t>
            </a:r>
            <a:r>
              <a:rPr lang="ko-KR" altLang="en-US" dirty="0"/>
              <a:t>건 이상 전송이 되었을 때에는 </a:t>
            </a:r>
            <a:r>
              <a:rPr lang="en-US" altLang="ko-KR" dirty="0"/>
              <a:t> </a:t>
            </a:r>
            <a:r>
              <a:rPr lang="ko-KR" altLang="en-US" dirty="0"/>
              <a:t>알림  </a:t>
            </a:r>
            <a:r>
              <a:rPr lang="en-US" altLang="ko-KR" dirty="0"/>
              <a:t>“ </a:t>
            </a:r>
            <a:r>
              <a:rPr lang="ko-KR" altLang="en-US" dirty="0" err="1"/>
              <a:t>잠시후에</a:t>
            </a:r>
            <a:r>
              <a:rPr lang="ko-KR" altLang="en-US" dirty="0"/>
              <a:t> 시동해 주시기 바랍니다</a:t>
            </a:r>
            <a:r>
              <a:rPr lang="en-US" altLang="ko-KR" dirty="0"/>
              <a:t>. “ </a:t>
            </a:r>
            <a:r>
              <a:rPr lang="ko-KR" altLang="en-US" dirty="0"/>
              <a:t>라고 표시를 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연락처 변경 확인을 할 때 입력한 인증번호가 맞는 경우 알림</a:t>
            </a:r>
            <a:r>
              <a:rPr lang="en-US" altLang="ko-KR" dirty="0" smtClean="0"/>
              <a:t> “</a:t>
            </a:r>
            <a:r>
              <a:rPr lang="ko-KR" altLang="en-US" dirty="0" smtClean="0"/>
              <a:t>수정하신 연락처로 정보가 변경 되었습니다</a:t>
            </a:r>
            <a:r>
              <a:rPr lang="en-US" altLang="ko-KR" dirty="0" smtClean="0"/>
              <a:t>.” </a:t>
            </a:r>
            <a:r>
              <a:rPr lang="ko-KR" altLang="en-US" dirty="0" smtClean="0"/>
              <a:t>라고 표시를 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인증번호가 맞지 않는 경우 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인증번호가 맞지 않습니다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다시 입력 해 주세요 </a:t>
            </a:r>
            <a:r>
              <a:rPr lang="en-US" altLang="ko-KR" dirty="0" smtClean="0"/>
              <a:t>“ </a:t>
            </a:r>
            <a:r>
              <a:rPr lang="ko-KR" altLang="en-US" dirty="0" smtClean="0"/>
              <a:t>라고 표시를 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38" name="직사각형 37"/>
          <p:cNvSpPr/>
          <p:nvPr/>
        </p:nvSpPr>
        <p:spPr>
          <a:xfrm>
            <a:off x="207134" y="815440"/>
            <a:ext cx="3480026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15462" y="822156"/>
            <a:ext cx="347169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4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79" y="91963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 bwMode="auto">
          <a:xfrm>
            <a:off x="256069" y="1183153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206647" y="82919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 bwMode="auto">
          <a:xfrm>
            <a:off x="1070959" y="922743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223" y="899995"/>
            <a:ext cx="380388" cy="410577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242175" y="137896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4076" y="1442195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내 정보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78" y="1497735"/>
            <a:ext cx="352425" cy="3048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874" y="1488785"/>
            <a:ext cx="333149" cy="345047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4043884" y="815440"/>
            <a:ext cx="3480026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052212" y="822156"/>
            <a:ext cx="347169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71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329" y="91963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/>
          <p:cNvSpPr txBox="1"/>
          <p:nvPr/>
        </p:nvSpPr>
        <p:spPr bwMode="auto">
          <a:xfrm>
            <a:off x="4092819" y="1183153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4043397" y="82919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 bwMode="auto">
          <a:xfrm>
            <a:off x="4907709" y="922743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973" y="899995"/>
            <a:ext cx="380388" cy="410577"/>
          </a:xfrm>
          <a:prstGeom prst="rect">
            <a:avLst/>
          </a:prstGeom>
        </p:spPr>
      </p:pic>
      <p:cxnSp>
        <p:nvCxnSpPr>
          <p:cNvPr id="76" name="직선 연결선 75"/>
          <p:cNvCxnSpPr/>
          <p:nvPr/>
        </p:nvCxnSpPr>
        <p:spPr>
          <a:xfrm>
            <a:off x="4078925" y="137896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4100826" y="1442195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연락처 변경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914" y="1487499"/>
            <a:ext cx="352425" cy="304800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8671" y="1483666"/>
            <a:ext cx="333149" cy="345047"/>
          </a:xfrm>
          <a:prstGeom prst="rect">
            <a:avLst/>
          </a:prstGeom>
        </p:spPr>
      </p:pic>
      <p:sp>
        <p:nvSpPr>
          <p:cNvPr id="108" name="타원 107"/>
          <p:cNvSpPr/>
          <p:nvPr/>
        </p:nvSpPr>
        <p:spPr>
          <a:xfrm>
            <a:off x="2185491" y="3277203"/>
            <a:ext cx="260144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5033476" y="2411713"/>
            <a:ext cx="260144" cy="21025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415815" y="3048480"/>
            <a:ext cx="158417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1424607" y="2591280"/>
            <a:ext cx="158417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1424607" y="3496888"/>
            <a:ext cx="158417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 bwMode="auto">
          <a:xfrm>
            <a:off x="1442487" y="2845572"/>
            <a:ext cx="92044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*****************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2" name="TextBox 141"/>
          <p:cNvSpPr txBox="1"/>
          <p:nvPr/>
        </p:nvSpPr>
        <p:spPr bwMode="auto">
          <a:xfrm>
            <a:off x="571774" y="2293215"/>
            <a:ext cx="668837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algn="r">
              <a:lnSpc>
                <a:spcPct val="200000"/>
              </a:lnSpc>
            </a:pP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algn="r">
              <a:lnSpc>
                <a:spcPct val="20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비밀 번호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algn="r">
              <a:lnSpc>
                <a:spcPct val="200000"/>
              </a:lnSpc>
            </a:pP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algn="r">
              <a:lnSpc>
                <a:spcPct val="20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3" name="TextBox 142"/>
          <p:cNvSpPr txBox="1"/>
          <p:nvPr/>
        </p:nvSpPr>
        <p:spPr bwMode="auto">
          <a:xfrm>
            <a:off x="4304928" y="2368839"/>
            <a:ext cx="63196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algn="r">
              <a:lnSpc>
                <a:spcPct val="200000"/>
              </a:lnSpc>
            </a:pP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algn="r">
              <a:lnSpc>
                <a:spcPct val="200000"/>
              </a:lnSpc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인증번호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4" name="직선 연결선 143"/>
          <p:cNvCxnSpPr/>
          <p:nvPr/>
        </p:nvCxnSpPr>
        <p:spPr>
          <a:xfrm>
            <a:off x="5030338" y="3162696"/>
            <a:ext cx="158417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>
            <a:off x="5025008" y="2636912"/>
            <a:ext cx="158417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/>
          <p:cNvSpPr/>
          <p:nvPr/>
        </p:nvSpPr>
        <p:spPr>
          <a:xfrm>
            <a:off x="6568532" y="2901556"/>
            <a:ext cx="88964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 받기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936580" y="3556876"/>
            <a:ext cx="1279536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연락처 변경 확인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534616" y="2899393"/>
            <a:ext cx="260144" cy="21025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6069796" y="3440413"/>
            <a:ext cx="260144" cy="21025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54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920552" y="299586"/>
            <a:ext cx="8066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초기 화면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0472" y="85723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0472" y="857232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91657" y="86426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 bwMode="auto">
          <a:xfrm>
            <a:off x="1055969" y="957819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1526997"/>
            <a:ext cx="1077028" cy="1952277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421400"/>
              </p:ext>
            </p:extLst>
          </p:nvPr>
        </p:nvGraphicFramePr>
        <p:xfrm>
          <a:off x="200470" y="4389953"/>
          <a:ext cx="34416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38"/>
                <a:gridCol w="172083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아이디를 입력하세요                                                             </a:t>
                      </a:r>
                      <a:r>
                        <a:rPr lang="ko-KR" altLang="en-US" sz="800" u="none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             </a:t>
                      </a:r>
                      <a:endParaRPr lang="ko-KR" altLang="en-US" sz="800" u="none" dirty="0">
                        <a:solidFill>
                          <a:schemeClr val="bg1">
                            <a:lumMod val="6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비밀번호를 입력 해주세요 </a:t>
                      </a:r>
                      <a:endParaRPr lang="ko-KR" altLang="en-US" sz="800" u="sng" dirty="0">
                        <a:solidFill>
                          <a:schemeClr val="bg1">
                            <a:lumMod val="6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직선 연결선 26"/>
          <p:cNvCxnSpPr/>
          <p:nvPr/>
        </p:nvCxnSpPr>
        <p:spPr>
          <a:xfrm>
            <a:off x="1928664" y="4750845"/>
            <a:ext cx="17134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788663" y="5614151"/>
            <a:ext cx="2304256" cy="360040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세차 출발  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825614" y="6150545"/>
            <a:ext cx="68722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비밀번호찾기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08991" y="6118177"/>
            <a:ext cx="68722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아이디 찾기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997223" y="840318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997223" y="840318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988408" y="84735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 bwMode="auto">
          <a:xfrm>
            <a:off x="4852720" y="940905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810" y="1436166"/>
            <a:ext cx="1127138" cy="2043108"/>
          </a:xfrm>
          <a:prstGeom prst="rect">
            <a:avLst/>
          </a:prstGeom>
        </p:spPr>
      </p:pic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641281"/>
              </p:ext>
            </p:extLst>
          </p:nvPr>
        </p:nvGraphicFramePr>
        <p:xfrm>
          <a:off x="3997221" y="4373039"/>
          <a:ext cx="344167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38"/>
                <a:gridCol w="172083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8" name="직선 연결선 37"/>
          <p:cNvCxnSpPr/>
          <p:nvPr/>
        </p:nvCxnSpPr>
        <p:spPr>
          <a:xfrm>
            <a:off x="3995979" y="4750935"/>
            <a:ext cx="17134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95" y="5010001"/>
            <a:ext cx="2944615" cy="58042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483" y="1628567"/>
            <a:ext cx="2003043" cy="874568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4313090" y="5718988"/>
            <a:ext cx="2808312" cy="43201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   |    </a:t>
            </a:r>
            <a:r>
              <a:rPr lang="ko-KR" altLang="en-US" sz="800" smtClean="0">
                <a:solidFill>
                  <a:schemeClr val="tx1"/>
                </a:solidFill>
              </a:rPr>
              <a:t>이메일로 가입하기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799" y="5764127"/>
            <a:ext cx="621300" cy="355029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3981128" y="130760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85481" y="134076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189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28464" y="980728"/>
            <a:ext cx="21602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가입 절차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200472" y="1412776"/>
            <a:ext cx="89639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이메일 가입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83172" y="1700808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이메일</a:t>
            </a:r>
            <a:r>
              <a:rPr lang="ko-KR" altLang="en-US" sz="800" dirty="0" smtClean="0">
                <a:solidFill>
                  <a:schemeClr val="tx1"/>
                </a:solidFill>
              </a:rPr>
              <a:t> 정보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및 패스워드 입력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다음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3141" y="1671147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가입 약관 동의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50287" y="4718078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493642" y="4470173"/>
            <a:ext cx="97654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카카오톡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로그인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293802" y="4284390"/>
            <a:ext cx="99899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카카오톡 가입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83172" y="4712693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가입 약관 동의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878774" y="808338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78774" y="808338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869959" y="81537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 bwMode="auto">
          <a:xfrm>
            <a:off x="4734271" y="908925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약관 동의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아래쪽 화살표 23"/>
          <p:cNvSpPr/>
          <p:nvPr/>
        </p:nvSpPr>
        <p:spPr>
          <a:xfrm rot="5400000">
            <a:off x="3955251" y="863200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878774" y="6050035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62840" y="1478922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 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>
            <a:off x="4143262" y="1731197"/>
            <a:ext cx="54000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4047694" y="1807422"/>
            <a:ext cx="3234322" cy="61416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56802" y="2781625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처리방침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H="1">
            <a:off x="4137224" y="3033900"/>
            <a:ext cx="108000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041656" y="3110125"/>
            <a:ext cx="3234322" cy="614164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44102" y="4071209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취급방침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 flipH="1">
            <a:off x="4124524" y="4323484"/>
            <a:ext cx="108000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028956" y="4399709"/>
            <a:ext cx="3234322" cy="62674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4004256" y="2493593"/>
            <a:ext cx="6912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 bwMode="auto">
          <a:xfrm>
            <a:off x="4032421" y="3789737"/>
            <a:ext cx="6912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 bwMode="auto">
          <a:xfrm>
            <a:off x="4075564" y="5085881"/>
            <a:ext cx="6912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 bwMode="auto">
          <a:xfrm>
            <a:off x="5184549" y="5302485"/>
            <a:ext cx="9332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전체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9564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72480" y="76470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2480" y="764704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65" y="77173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 bwMode="auto">
          <a:xfrm>
            <a:off x="1127977" y="86529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아래쪽 화살표 37"/>
          <p:cNvSpPr/>
          <p:nvPr/>
        </p:nvSpPr>
        <p:spPr>
          <a:xfrm rot="5400000">
            <a:off x="348957" y="819566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75064" y="6340136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275064" y="3658759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3231" y="3851707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3230" y="4269501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463680" y="4832865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721874" y="4823340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67" name="TextBox 66"/>
          <p:cNvSpPr txBox="1"/>
          <p:nvPr/>
        </p:nvSpPr>
        <p:spPr bwMode="auto">
          <a:xfrm>
            <a:off x="294114" y="4630309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 bwMode="auto">
          <a:xfrm>
            <a:off x="294114" y="1316007"/>
            <a:ext cx="572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아이디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44656" y="1537530"/>
            <a:ext cx="1441272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54180" y="1901868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중복 검사</a:t>
            </a:r>
          </a:p>
        </p:txBody>
      </p:sp>
      <p:sp>
        <p:nvSpPr>
          <p:cNvPr id="71" name="TextBox 70"/>
          <p:cNvSpPr txBox="1"/>
          <p:nvPr/>
        </p:nvSpPr>
        <p:spPr bwMode="auto">
          <a:xfrm>
            <a:off x="284979" y="2288913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35521" y="2462811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149631" y="1528005"/>
            <a:ext cx="135028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1861684" y="1575715"/>
            <a:ext cx="2879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@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 bwMode="auto">
          <a:xfrm>
            <a:off x="284979" y="2803437"/>
            <a:ext cx="9172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 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35521" y="300591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335461" y="3339559"/>
            <a:ext cx="309571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휴대폰번호가 포함된 비밀번호는 사용할수 없습니다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 bwMode="auto">
          <a:xfrm>
            <a:off x="341739" y="5163709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28977" y="5400639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386227" y="5400639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703987" y="5369308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남성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 bwMode="auto">
          <a:xfrm>
            <a:off x="1627912" y="5369308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여성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351264" y="5630434"/>
            <a:ext cx="71205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생년월일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27" y="5893874"/>
            <a:ext cx="3233459" cy="428625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4033534" y="789617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033534" y="789617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4024719" y="796652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 bwMode="auto">
          <a:xfrm>
            <a:off x="4889031" y="890204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아래쪽 화살표 84"/>
          <p:cNvSpPr/>
          <p:nvPr/>
        </p:nvSpPr>
        <p:spPr>
          <a:xfrm rot="5400000">
            <a:off x="4110011" y="844479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036118" y="6365049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87" name="TextBox 86"/>
          <p:cNvSpPr txBox="1"/>
          <p:nvPr/>
        </p:nvSpPr>
        <p:spPr bwMode="auto">
          <a:xfrm>
            <a:off x="3996264" y="1360602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194431" y="155355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194430" y="1971344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4184880" y="2534708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443074" y="2525183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92" name="TextBox 91"/>
          <p:cNvSpPr txBox="1"/>
          <p:nvPr/>
        </p:nvSpPr>
        <p:spPr bwMode="auto">
          <a:xfrm>
            <a:off x="4015314" y="2332152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 bwMode="auto">
          <a:xfrm>
            <a:off x="4062939" y="2865552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25017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10742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 bwMode="auto">
          <a:xfrm>
            <a:off x="4425187" y="3071151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남성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 bwMode="auto">
          <a:xfrm>
            <a:off x="5349112" y="307115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여성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 bwMode="auto">
          <a:xfrm>
            <a:off x="4072464" y="3332277"/>
            <a:ext cx="71205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생년월일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27" y="3595717"/>
            <a:ext cx="3233459" cy="4286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96264" y="2865552"/>
            <a:ext cx="3549024" cy="14995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51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72480" y="76470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2480" y="764704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65" y="77173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 bwMode="auto">
          <a:xfrm>
            <a:off x="1127977" y="86529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아래쪽 화살표 37"/>
          <p:cNvSpPr/>
          <p:nvPr/>
        </p:nvSpPr>
        <p:spPr>
          <a:xfrm rot="5400000">
            <a:off x="348957" y="819566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75064" y="6340136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282166" y="4062321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333" y="425526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SKT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0332" y="4673063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470782" y="5236427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728976" y="5226902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67" name="TextBox 66"/>
          <p:cNvSpPr txBox="1"/>
          <p:nvPr/>
        </p:nvSpPr>
        <p:spPr bwMode="auto">
          <a:xfrm>
            <a:off x="301216" y="5033871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 bwMode="auto">
          <a:xfrm>
            <a:off x="294114" y="1316007"/>
            <a:ext cx="572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아이디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44656" y="1537530"/>
            <a:ext cx="1441272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54180" y="1901868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중복 검사</a:t>
            </a:r>
          </a:p>
        </p:txBody>
      </p:sp>
      <p:sp>
        <p:nvSpPr>
          <p:cNvPr id="71" name="TextBox 70"/>
          <p:cNvSpPr txBox="1"/>
          <p:nvPr/>
        </p:nvSpPr>
        <p:spPr bwMode="auto">
          <a:xfrm>
            <a:off x="284979" y="2288913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35521" y="2462811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149631" y="1528005"/>
            <a:ext cx="135028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1861684" y="1575715"/>
            <a:ext cx="2879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@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 bwMode="auto">
          <a:xfrm>
            <a:off x="284979" y="2803437"/>
            <a:ext cx="9172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 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35521" y="300591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335461" y="3339559"/>
            <a:ext cx="309571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휴대폰번호가 포함된 비밀번호는 사용할수 없습니다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033534" y="789617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033534" y="789617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4024719" y="796652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 bwMode="auto">
          <a:xfrm>
            <a:off x="4889031" y="890204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아래쪽 화살표 84"/>
          <p:cNvSpPr/>
          <p:nvPr/>
        </p:nvSpPr>
        <p:spPr>
          <a:xfrm rot="5400000">
            <a:off x="4110011" y="844479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036118" y="6365049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87" name="TextBox 86"/>
          <p:cNvSpPr txBox="1"/>
          <p:nvPr/>
        </p:nvSpPr>
        <p:spPr bwMode="auto">
          <a:xfrm>
            <a:off x="3996264" y="1360602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194431" y="155355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194430" y="1971344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4184880" y="2534708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443074" y="2525183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92" name="TextBox 91"/>
          <p:cNvSpPr txBox="1"/>
          <p:nvPr/>
        </p:nvSpPr>
        <p:spPr bwMode="auto">
          <a:xfrm>
            <a:off x="4015314" y="2332152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 bwMode="auto">
          <a:xfrm>
            <a:off x="4062939" y="2865552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25017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10742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 bwMode="auto">
          <a:xfrm>
            <a:off x="4425187" y="3071151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남성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 bwMode="auto">
          <a:xfrm>
            <a:off x="5349112" y="307115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여성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 bwMode="auto">
          <a:xfrm>
            <a:off x="4072464" y="3332277"/>
            <a:ext cx="71205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생년월일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27" y="3595717"/>
            <a:ext cx="3233459" cy="4286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96264" y="2865552"/>
            <a:ext cx="3549024" cy="14995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 bwMode="auto">
          <a:xfrm>
            <a:off x="279815" y="3582960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성명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46062" y="3768242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262653" y="424510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011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055133" y="424510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446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837453" y="424510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0401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597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488504" y="1124744"/>
            <a:ext cx="2447900" cy="1008112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8504" y="1124744"/>
            <a:ext cx="2448272" cy="5400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76536" y="1306159"/>
            <a:ext cx="639544" cy="646650"/>
          </a:xfrm>
          <a:prstGeom prst="rect">
            <a:avLst/>
          </a:prstGeom>
        </p:spPr>
      </p:pic>
      <p:sp>
        <p:nvSpPr>
          <p:cNvPr id="64" name="타원 63"/>
          <p:cNvSpPr/>
          <p:nvPr/>
        </p:nvSpPr>
        <p:spPr>
          <a:xfrm>
            <a:off x="2575079" y="1788642"/>
            <a:ext cx="265285" cy="21602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88504" y="2479553"/>
            <a:ext cx="812764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정보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1305740" y="2479553"/>
            <a:ext cx="818336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정보 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2124075" y="2479553"/>
            <a:ext cx="809133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이력 관리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488504" y="2151940"/>
            <a:ext cx="2444444" cy="3228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예약 내역 조회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취소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88504" y="3373332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쿠폰함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88504" y="3564800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포인트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88504" y="3768174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알림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88504" y="5180374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>
                <a:solidFill>
                  <a:schemeClr val="tx1"/>
                </a:solidFill>
              </a:rPr>
              <a:t>세차     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488504" y="5006188"/>
            <a:ext cx="2389329" cy="159130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이용안내</a:t>
            </a:r>
          </a:p>
        </p:txBody>
      </p:sp>
      <p:sp>
        <p:nvSpPr>
          <p:cNvPr id="75" name="TextBox 74"/>
          <p:cNvSpPr txBox="1"/>
          <p:nvPr/>
        </p:nvSpPr>
        <p:spPr bwMode="auto">
          <a:xfrm rot="10800000">
            <a:off x="2449293" y="5193278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88504" y="5406569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88504" y="5625183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88504" y="5834968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정비 </a:t>
            </a:r>
          </a:p>
        </p:txBody>
      </p:sp>
      <p:sp>
        <p:nvSpPr>
          <p:cNvPr id="97" name="TextBox 96"/>
          <p:cNvSpPr txBox="1"/>
          <p:nvPr/>
        </p:nvSpPr>
        <p:spPr bwMode="auto">
          <a:xfrm rot="10800000">
            <a:off x="2514209" y="5803254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88504" y="6061163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488504" y="6279777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88504" y="3992879"/>
            <a:ext cx="2389329" cy="159130"/>
          </a:xfrm>
          <a:prstGeom prst="rect">
            <a:avLst/>
          </a:prstGeom>
          <a:solidFill>
            <a:srgbClr val="FCD5B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고객 지원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488504" y="4156136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공지 사항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88504" y="4367131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</a:t>
            </a:r>
            <a:r>
              <a:rPr lang="en-US" altLang="ko-KR" sz="800" dirty="0" smtClean="0">
                <a:solidFill>
                  <a:schemeClr val="tx1"/>
                </a:solidFill>
              </a:rPr>
              <a:t>1:1  </a:t>
            </a:r>
            <a:r>
              <a:rPr lang="ko-KR" altLang="en-US" sz="800" smtClean="0">
                <a:solidFill>
                  <a:schemeClr val="tx1"/>
                </a:solidFill>
              </a:rPr>
              <a:t>문의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488504" y="4578126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자주하는 질문 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488504" y="4789121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이용약관 관리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88504" y="3158144"/>
            <a:ext cx="2389694" cy="199684"/>
          </a:xfrm>
          <a:prstGeom prst="rect">
            <a:avLst/>
          </a:prstGeom>
          <a:solidFill>
            <a:srgbClr val="FCD5B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내정보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</a:t>
            </a:r>
          </a:p>
        </p:txBody>
      </p:sp>
      <p:sp>
        <p:nvSpPr>
          <p:cNvPr id="106" name="TextBox 105"/>
          <p:cNvSpPr txBox="1"/>
          <p:nvPr/>
        </p:nvSpPr>
        <p:spPr bwMode="auto">
          <a:xfrm rot="10800000">
            <a:off x="2449293" y="3138042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 rot="10800000">
            <a:off x="2388424" y="3960137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510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1"/>
          <p:cNvSpPr>
            <a:spLocks noChangeArrowheads="1"/>
          </p:cNvSpPr>
          <p:nvPr/>
        </p:nvSpPr>
        <p:spPr bwMode="auto">
          <a:xfrm>
            <a:off x="309563" y="285750"/>
            <a:ext cx="92868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개정 이력서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185658"/>
              </p:ext>
            </p:extLst>
          </p:nvPr>
        </p:nvGraphicFramePr>
        <p:xfrm>
          <a:off x="874714" y="1168400"/>
          <a:ext cx="8172450" cy="3048000"/>
        </p:xfrm>
        <a:graphic>
          <a:graphicData uri="http://schemas.openxmlformats.org/drawingml/2006/table">
            <a:tbl>
              <a:tblPr/>
              <a:tblGrid>
                <a:gridCol w="881170"/>
                <a:gridCol w="1130535"/>
                <a:gridCol w="5177928"/>
                <a:gridCol w="982817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버전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제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.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개정 일자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제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.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개정 내용 및 페이지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작성자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0.10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latin typeface="+mn-ea"/>
                          <a:ea typeface="+mn-ea"/>
                          <a:cs typeface="Times New Roman"/>
                        </a:rPr>
                        <a:t>2017.01.02</a:t>
                      </a: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최초 작성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지트레이스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0.20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latin typeface="+mn-ea"/>
                          <a:ea typeface="+mn-ea"/>
                          <a:cs typeface="Times New Roman"/>
                        </a:rPr>
                        <a:t>2017.1.10</a:t>
                      </a: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관리부문 추가 함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지트레이스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15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83" y="764704"/>
            <a:ext cx="1639684" cy="28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891" y="2351588"/>
            <a:ext cx="1619576" cy="28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754" y="764704"/>
            <a:ext cx="1585352" cy="28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760" y="764704"/>
            <a:ext cx="1709557" cy="28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83" y="3771487"/>
            <a:ext cx="1616188" cy="288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6734" y="3790348"/>
            <a:ext cx="1630188" cy="288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760" y="3808388"/>
            <a:ext cx="163323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54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622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53161" y="5921047"/>
            <a:ext cx="1719519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prstClr val="white"/>
                </a:solidFill>
              </a:rPr>
              <a:t>1</a:t>
            </a:r>
            <a:r>
              <a:rPr lang="ko-KR" altLang="en-US" sz="1000" b="1" smtClean="0">
                <a:solidFill>
                  <a:prstClr val="white"/>
                </a:solidFill>
              </a:rPr>
              <a:t>회 예약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54" y="2204864"/>
            <a:ext cx="3270671" cy="1638221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cxnSp>
        <p:nvCxnSpPr>
          <p:cNvPr id="22" name="직선 연결선 21"/>
          <p:cNvCxnSpPr/>
          <p:nvPr/>
        </p:nvCxnSpPr>
        <p:spPr>
          <a:xfrm>
            <a:off x="338172" y="139404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 bwMode="auto">
          <a:xfrm>
            <a:off x="416528" y="3995752"/>
            <a:ext cx="5597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92561" y="3982119"/>
            <a:ext cx="194603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416528" y="4259220"/>
            <a:ext cx="5597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 량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2560" y="4259862"/>
            <a:ext cx="1946039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등록이 필요 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2969202" y="3958272"/>
            <a:ext cx="90120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예약가능지역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850" y="4224284"/>
            <a:ext cx="273864" cy="281802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36750" y="4787654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   차 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17412" y="4775718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정  비 </a:t>
            </a:r>
          </a:p>
        </p:txBody>
      </p:sp>
      <p:sp>
        <p:nvSpPr>
          <p:cNvPr id="31" name="TextBox 30"/>
          <p:cNvSpPr txBox="1"/>
          <p:nvPr/>
        </p:nvSpPr>
        <p:spPr bwMode="auto">
          <a:xfrm>
            <a:off x="1709983" y="5529522"/>
            <a:ext cx="91082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선택 해 주세요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81494" y="5921047"/>
            <a:ext cx="1719519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solidFill>
                  <a:prstClr val="white"/>
                </a:solidFill>
              </a:rPr>
              <a:t>월정기예약</a:t>
            </a:r>
            <a:r>
              <a:rPr lang="ko-KR" altLang="en-US" sz="1000" b="1" dirty="0" smtClean="0">
                <a:solidFill>
                  <a:prstClr val="white"/>
                </a:solidFill>
              </a:rPr>
              <a:t>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12967" y="978592"/>
            <a:ext cx="327743" cy="332563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051010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051010" y="81544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24629" y="924202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4051010" y="83739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모서리가 둥근 직사각형 49"/>
          <p:cNvSpPr/>
          <p:nvPr/>
        </p:nvSpPr>
        <p:spPr>
          <a:xfrm>
            <a:off x="4304929" y="2060875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   부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304928" y="2987643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외  부 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4314453" y="4054443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4051010" y="1427885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136576" y="1435479"/>
            <a:ext cx="1802023" cy="1933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이벤트 표시 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136576" y="1702179"/>
            <a:ext cx="1802023" cy="1933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날     씨 </a:t>
            </a:r>
          </a:p>
        </p:txBody>
      </p:sp>
    </p:spTree>
    <p:extLst>
      <p:ext uri="{BB962C8B-B14F-4D97-AF65-F5344CB8AC3E}">
        <p14:creationId xmlns:p14="http://schemas.microsoft.com/office/powerpoint/2010/main" val="96119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53161" y="1307157"/>
            <a:ext cx="3436409" cy="54073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8772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3162" y="837239"/>
            <a:ext cx="3441675" cy="4498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8190" y="85914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53162" y="87164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353162" y="129892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02935" y="1368027"/>
            <a:ext cx="3316014" cy="24930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02935" y="1368029"/>
            <a:ext cx="8274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예약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300687" y="1812706"/>
            <a:ext cx="2033472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 </a:t>
            </a:r>
            <a:r>
              <a:rPr lang="en-US" altLang="ko-KR" sz="800" dirty="0" smtClean="0">
                <a:solidFill>
                  <a:schemeClr val="tx1"/>
                </a:solidFill>
              </a:rPr>
              <a:t>51 </a:t>
            </a:r>
            <a:r>
              <a:rPr lang="ko-KR" altLang="en-US" sz="800" smtClean="0">
                <a:solidFill>
                  <a:schemeClr val="tx1"/>
                </a:solidFill>
              </a:rPr>
              <a:t>고 </a:t>
            </a:r>
            <a:r>
              <a:rPr lang="en-US" altLang="ko-KR" sz="800" dirty="0" smtClean="0">
                <a:solidFill>
                  <a:schemeClr val="tx1"/>
                </a:solidFill>
              </a:rPr>
              <a:t>1738 ( </a:t>
            </a:r>
            <a:r>
              <a:rPr lang="ko-KR" altLang="en-US" sz="800" smtClean="0">
                <a:solidFill>
                  <a:schemeClr val="tx1"/>
                </a:solidFill>
              </a:rPr>
              <a:t>중형 </a:t>
            </a:r>
            <a:r>
              <a:rPr lang="en-US" altLang="ko-KR" sz="800" dirty="0" smtClean="0">
                <a:solidFill>
                  <a:schemeClr val="tx1"/>
                </a:solidFill>
              </a:rPr>
              <a:t>SVU )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 bwMode="auto">
          <a:xfrm>
            <a:off x="477163" y="3184187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추가주문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209947" y="3171696"/>
            <a:ext cx="2101557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융막</a:t>
            </a:r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  <a:r>
              <a:rPr lang="en-US" altLang="ko-KR" sz="800" dirty="0" smtClean="0">
                <a:solidFill>
                  <a:schemeClr val="tx1"/>
                </a:solidFill>
              </a:rPr>
              <a:t>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67574" y="891735"/>
            <a:ext cx="327743" cy="3325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69" y="2131405"/>
            <a:ext cx="770674" cy="7623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 bwMode="auto">
          <a:xfrm>
            <a:off x="3889412" y="997298"/>
            <a:ext cx="34018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아이콘 종류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경형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소형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중형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대형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,SVU(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소형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중형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대형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승합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286" y="1764954"/>
            <a:ext cx="684896" cy="2878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688" y="2125326"/>
            <a:ext cx="713270" cy="75997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 bwMode="auto">
          <a:xfrm>
            <a:off x="940926" y="2911744"/>
            <a:ext cx="6319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내부세차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 bwMode="auto">
          <a:xfrm>
            <a:off x="2231878" y="2890590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외부세차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4780" y="1274642"/>
            <a:ext cx="3385827" cy="313361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 bwMode="auto">
          <a:xfrm>
            <a:off x="3910081" y="1822093"/>
            <a:ext cx="168988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종류  아이콘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외부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198" y="1835471"/>
            <a:ext cx="473387" cy="468269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2340" y="1837735"/>
            <a:ext cx="438126" cy="466813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411884" y="3909600"/>
            <a:ext cx="3326635" cy="3600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외부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내부 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융막 외 </a:t>
            </a:r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r>
              <a:rPr lang="ko-KR" altLang="en-US" sz="800" smtClean="0">
                <a:solidFill>
                  <a:schemeClr val="tx1"/>
                </a:solidFill>
              </a:rPr>
              <a:t>건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422505" y="4320396"/>
            <a:ext cx="3316014" cy="23231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 bwMode="auto">
          <a:xfrm>
            <a:off x="381805" y="4301292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내역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 bwMode="auto">
          <a:xfrm>
            <a:off x="429521" y="4582511"/>
            <a:ext cx="33000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세차일                                 세차 시간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977631" y="4582511"/>
            <a:ext cx="110456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2016-04-04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2576980" y="4582511"/>
            <a:ext cx="59176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11 : 30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 bwMode="auto">
          <a:xfrm>
            <a:off x="427968" y="5618908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상세위치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991111" y="5614164"/>
            <a:ext cx="2666449" cy="425784"/>
          </a:xfrm>
          <a:prstGeom prst="rect">
            <a:avLst/>
          </a:prstGeom>
          <a:solidFill>
            <a:srgbClr val="D7E4B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세부 </a:t>
            </a:r>
            <a:r>
              <a:rPr lang="ko-KR" altLang="en-US" sz="800" smtClean="0">
                <a:solidFill>
                  <a:schemeClr val="tx1"/>
                </a:solidFill>
              </a:rPr>
              <a:t>사항을 안내 입력 해주십시요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122" name="그림 1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88245" y="4580226"/>
            <a:ext cx="205787" cy="208813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 bwMode="auto">
          <a:xfrm>
            <a:off x="473238" y="6120437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987326" y="6108934"/>
            <a:ext cx="1230076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2477430" y="6114437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 bwMode="auto">
          <a:xfrm>
            <a:off x="407514" y="6438719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87326" y="6427216"/>
            <a:ext cx="2670234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 bwMode="auto">
          <a:xfrm>
            <a:off x="531071" y="5303557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1010922" y="5301208"/>
            <a:ext cx="236951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경기도 용인시 </a:t>
            </a:r>
            <a:r>
              <a:rPr lang="en-US" altLang="ko-KR" sz="800" dirty="0" smtClean="0">
                <a:solidFill>
                  <a:schemeClr val="tx1"/>
                </a:solidFill>
              </a:rPr>
              <a:t>**** </a:t>
            </a:r>
            <a:r>
              <a:rPr lang="ko-KR" altLang="en-US" sz="800" smtClean="0">
                <a:solidFill>
                  <a:schemeClr val="tx1"/>
                </a:solidFill>
              </a:rPr>
              <a:t>동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50766" y="3197429"/>
            <a:ext cx="205787" cy="208813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50260" y="1818370"/>
            <a:ext cx="205787" cy="208813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4025832" y="3397810"/>
            <a:ext cx="1769630" cy="247946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4025832" y="3793284"/>
            <a:ext cx="176963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 bwMode="auto">
          <a:xfrm>
            <a:off x="4524964" y="3495066"/>
            <a:ext cx="77136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050" dirty="0" smtClean="0">
                <a:latin typeface="맑은 고딕" pitchFamily="50" charset="-127"/>
                <a:ea typeface="맑은 고딕" pitchFamily="50" charset="-127"/>
              </a:rPr>
              <a:t>추가 옵션</a:t>
            </a:r>
            <a:endParaRPr kumimoji="0" lang="ko-KR" altLang="en-US" sz="10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0437" y="2630373"/>
            <a:ext cx="227343" cy="322278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 bwMode="auto">
          <a:xfrm>
            <a:off x="4153285" y="3980519"/>
            <a:ext cx="154432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연막   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10,000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자외선 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10,000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탈퇴    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10,000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4025832" y="5594287"/>
            <a:ext cx="176963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 bwMode="auto">
          <a:xfrm>
            <a:off x="4635959" y="5628058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선택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5975478" y="3388908"/>
            <a:ext cx="1769630" cy="247946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34" name="직선 연결선 133"/>
          <p:cNvCxnSpPr/>
          <p:nvPr/>
        </p:nvCxnSpPr>
        <p:spPr>
          <a:xfrm>
            <a:off x="5975478" y="3784382"/>
            <a:ext cx="176963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 bwMode="auto">
          <a:xfrm>
            <a:off x="6474610" y="3486164"/>
            <a:ext cx="81945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050" dirty="0" smtClean="0">
                <a:latin typeface="맑은 고딕" pitchFamily="50" charset="-127"/>
                <a:ea typeface="맑은 고딕" pitchFamily="50" charset="-127"/>
              </a:rPr>
              <a:t>세차 안내 </a:t>
            </a:r>
            <a:endParaRPr kumimoji="0" lang="ko-KR" altLang="en-US" sz="10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6" name="TextBox 135"/>
          <p:cNvSpPr txBox="1"/>
          <p:nvPr/>
        </p:nvSpPr>
        <p:spPr bwMode="auto">
          <a:xfrm>
            <a:off x="6102931" y="3971617"/>
            <a:ext cx="1544326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세차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왁스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휠세정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타이어 광택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세차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건식 스팀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살균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천연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외부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외부옵셥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내부옵션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철분 제거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7" name="직선 연결선 136"/>
          <p:cNvCxnSpPr/>
          <p:nvPr/>
        </p:nvCxnSpPr>
        <p:spPr>
          <a:xfrm>
            <a:off x="5975478" y="5585385"/>
            <a:ext cx="176963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 bwMode="auto">
          <a:xfrm>
            <a:off x="6585605" y="561915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선택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7415" y="6120437"/>
            <a:ext cx="142970" cy="202672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 bwMode="auto">
          <a:xfrm>
            <a:off x="559744" y="4929454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장소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010922" y="4963220"/>
            <a:ext cx="124615" cy="12737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 bwMode="auto">
          <a:xfrm>
            <a:off x="1103296" y="4925989"/>
            <a:ext cx="10374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          외부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1648490" y="4959558"/>
            <a:ext cx="124615" cy="12737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42" name="그림 1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64164" y="5327002"/>
            <a:ext cx="205787" cy="2088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852398" y="3209552"/>
            <a:ext cx="1836154" cy="26653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7852398" y="3209552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시각 선택</a:t>
            </a:r>
          </a:p>
        </p:txBody>
      </p:sp>
      <p:sp>
        <p:nvSpPr>
          <p:cNvPr id="145" name="직사각형 144"/>
          <p:cNvSpPr/>
          <p:nvPr/>
        </p:nvSpPr>
        <p:spPr>
          <a:xfrm>
            <a:off x="7852398" y="3558013"/>
            <a:ext cx="1800200" cy="33282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6" name="이등변 삼각형 145"/>
          <p:cNvSpPr/>
          <p:nvPr/>
        </p:nvSpPr>
        <p:spPr>
          <a:xfrm rot="16200000">
            <a:off x="8052002" y="3622242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7" name="이등변 삼각형 146"/>
          <p:cNvSpPr/>
          <p:nvPr/>
        </p:nvSpPr>
        <p:spPr>
          <a:xfrm rot="5400000" flipH="1">
            <a:off x="9374283" y="3622397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 bwMode="auto">
          <a:xfrm>
            <a:off x="8337938" y="3635255"/>
            <a:ext cx="9396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2017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9" name="TextBox 148"/>
          <p:cNvSpPr txBox="1"/>
          <p:nvPr/>
        </p:nvSpPr>
        <p:spPr bwMode="auto">
          <a:xfrm>
            <a:off x="7939293" y="4368030"/>
            <a:ext cx="13684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 예약 가능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50" name="표 1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917070"/>
              </p:ext>
            </p:extLst>
          </p:nvPr>
        </p:nvGraphicFramePr>
        <p:xfrm>
          <a:off x="7995942" y="3955625"/>
          <a:ext cx="1562128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81064"/>
                <a:gridCol w="781064"/>
              </a:tblGrid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예약시간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예약상태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09:00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1" name="TextBox 150"/>
          <p:cNvSpPr txBox="1"/>
          <p:nvPr/>
        </p:nvSpPr>
        <p:spPr bwMode="auto">
          <a:xfrm>
            <a:off x="9346127" y="3235043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8179920" y="556694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53" name="직사각형 152"/>
          <p:cNvSpPr/>
          <p:nvPr/>
        </p:nvSpPr>
        <p:spPr>
          <a:xfrm>
            <a:off x="8926680" y="555932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cxnSp>
        <p:nvCxnSpPr>
          <p:cNvPr id="154" name="직선 연결선 153"/>
          <p:cNvCxnSpPr/>
          <p:nvPr/>
        </p:nvCxnSpPr>
        <p:spPr>
          <a:xfrm>
            <a:off x="7869029" y="5481882"/>
            <a:ext cx="1819523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2942" y="3657770"/>
            <a:ext cx="169768" cy="154956"/>
          </a:xfrm>
          <a:prstGeom prst="rect">
            <a:avLst/>
          </a:prstGeom>
        </p:spPr>
      </p:pic>
      <p:sp>
        <p:nvSpPr>
          <p:cNvPr id="155" name="TextBox 154"/>
          <p:cNvSpPr txBox="1"/>
          <p:nvPr/>
        </p:nvSpPr>
        <p:spPr bwMode="auto">
          <a:xfrm>
            <a:off x="3885732" y="2592180"/>
            <a:ext cx="254909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날씨 아이콘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맑은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흐름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비옴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비옴뒤 개임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등등 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48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53161" y="1832523"/>
            <a:ext cx="3436409" cy="460910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3162" y="837239"/>
            <a:ext cx="3441675" cy="4498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3161" y="6115050"/>
            <a:ext cx="3456666" cy="326574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결제 하기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8190" y="85914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53162" y="87164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353162" y="129892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02935" y="1368029"/>
            <a:ext cx="3316014" cy="11943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02935" y="1368029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기본 정보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 bwMode="auto">
          <a:xfrm>
            <a:off x="501448" y="1553864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  량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981299" y="1554506"/>
            <a:ext cx="2665642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 </a:t>
            </a:r>
            <a:r>
              <a:rPr lang="en-US" altLang="ko-KR" sz="800" dirty="0" smtClean="0">
                <a:solidFill>
                  <a:schemeClr val="tx1"/>
                </a:solidFill>
              </a:rPr>
              <a:t>51 </a:t>
            </a:r>
            <a:r>
              <a:rPr lang="ko-KR" altLang="en-US" sz="800" smtClean="0">
                <a:solidFill>
                  <a:schemeClr val="tx1"/>
                </a:solidFill>
              </a:rPr>
              <a:t>고 </a:t>
            </a:r>
            <a:r>
              <a:rPr lang="en-US" altLang="ko-KR" sz="800" dirty="0" smtClean="0">
                <a:solidFill>
                  <a:schemeClr val="tx1"/>
                </a:solidFill>
              </a:rPr>
              <a:t>1738 ( </a:t>
            </a:r>
            <a:r>
              <a:rPr lang="ko-KR" altLang="en-US" sz="800" smtClean="0">
                <a:solidFill>
                  <a:schemeClr val="tx1"/>
                </a:solidFill>
              </a:rPr>
              <a:t>중형 </a:t>
            </a:r>
            <a:r>
              <a:rPr lang="en-US" altLang="ko-KR" sz="800" dirty="0" smtClean="0">
                <a:solidFill>
                  <a:schemeClr val="tx1"/>
                </a:solidFill>
              </a:rPr>
              <a:t>SVU )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981299" y="1825252"/>
            <a:ext cx="2665642" cy="220143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세차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 bwMode="auto">
          <a:xfrm>
            <a:off x="405267" y="1833264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주문내역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978777" y="2079669"/>
            <a:ext cx="25458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내부 세차 왁수코팅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휠크리닝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타이어 광택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 bwMode="auto">
          <a:xfrm>
            <a:off x="405267" y="2274031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추가주문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67810" y="2274994"/>
            <a:ext cx="179582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융막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588" y="2266840"/>
            <a:ext cx="224550" cy="231059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>
          <a:xfrm>
            <a:off x="3110609" y="2273211"/>
            <a:ext cx="536332" cy="224689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</a:rPr>
              <a:t>쿠폰선택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11885" y="3376096"/>
            <a:ext cx="3316014" cy="20508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371185" y="3356992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내역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418901" y="3638211"/>
            <a:ext cx="33000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세차일                                 세차 시간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67011" y="3638211"/>
            <a:ext cx="110456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2016-04-04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2566360" y="3638211"/>
            <a:ext cx="59176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11 : 30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 bwMode="auto">
          <a:xfrm>
            <a:off x="417348" y="4281957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상세위치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80491" y="4277213"/>
            <a:ext cx="2666449" cy="425784"/>
          </a:xfrm>
          <a:prstGeom prst="rect">
            <a:avLst/>
          </a:prstGeom>
          <a:solidFill>
            <a:srgbClr val="D7E4B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67574" y="891735"/>
            <a:ext cx="327743" cy="332563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77625" y="3635926"/>
            <a:ext cx="205787" cy="208813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 bwMode="auto">
          <a:xfrm>
            <a:off x="462618" y="4783486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976706" y="4771983"/>
            <a:ext cx="1230076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2466810" y="4777486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482" y="4742444"/>
            <a:ext cx="239787" cy="246638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 bwMode="auto">
          <a:xfrm>
            <a:off x="396894" y="5101768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976706" y="5090265"/>
            <a:ext cx="2670234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11885" y="5552719"/>
            <a:ext cx="3316014" cy="55081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 bwMode="auto">
          <a:xfrm>
            <a:off x="371185" y="5533614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결제 금액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 bwMode="auto">
          <a:xfrm>
            <a:off x="385305" y="5794370"/>
            <a:ext cx="63190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결제 금액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984716" y="5795333"/>
            <a:ext cx="2662224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 bwMode="auto">
          <a:xfrm>
            <a:off x="520451" y="3966606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000302" y="3964257"/>
            <a:ext cx="266564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경기도 용인시 </a:t>
            </a:r>
            <a:r>
              <a:rPr lang="en-US" altLang="ko-KR" sz="800" dirty="0" smtClean="0">
                <a:solidFill>
                  <a:schemeClr val="tx1"/>
                </a:solidFill>
              </a:rPr>
              <a:t>**** </a:t>
            </a:r>
            <a:r>
              <a:rPr lang="ko-KR" altLang="en-US" sz="800" smtClean="0">
                <a:solidFill>
                  <a:schemeClr val="tx1"/>
                </a:solidFill>
              </a:rPr>
              <a:t>동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63723" y="830882"/>
            <a:ext cx="1836154" cy="26653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63723" y="830882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시각 선택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063723" y="1179343"/>
            <a:ext cx="1800200" cy="44790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이등변 삼각형 24"/>
          <p:cNvSpPr/>
          <p:nvPr/>
        </p:nvSpPr>
        <p:spPr>
          <a:xfrm rot="16200000">
            <a:off x="4263327" y="1274052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6" name="이등변 삼각형 75"/>
          <p:cNvSpPr/>
          <p:nvPr/>
        </p:nvSpPr>
        <p:spPr>
          <a:xfrm rot="5400000" flipH="1">
            <a:off x="5449966" y="1274052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4549263" y="1287065"/>
            <a:ext cx="9396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2017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4150618" y="1989360"/>
            <a:ext cx="13684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 예약 가능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374293"/>
              </p:ext>
            </p:extLst>
          </p:nvPr>
        </p:nvGraphicFramePr>
        <p:xfrm>
          <a:off x="4199959" y="1720632"/>
          <a:ext cx="1562128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81064"/>
                <a:gridCol w="781064"/>
              </a:tblGrid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예약시간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예약상태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09:00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3" name="직사각형 82"/>
          <p:cNvSpPr/>
          <p:nvPr/>
        </p:nvSpPr>
        <p:spPr>
          <a:xfrm>
            <a:off x="4080872" y="3828643"/>
            <a:ext cx="1800200" cy="25314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080872" y="3828643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예약일 선택 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1657" y="4242297"/>
            <a:ext cx="1724418" cy="1590675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363331" y="595722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5110091" y="594960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38" name="TextBox 37"/>
          <p:cNvSpPr txBox="1"/>
          <p:nvPr/>
        </p:nvSpPr>
        <p:spPr bwMode="auto">
          <a:xfrm>
            <a:off x="5557452" y="856373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 bwMode="auto">
          <a:xfrm>
            <a:off x="5557452" y="3875463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6121589" y="3806033"/>
            <a:ext cx="1836154" cy="25540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6121589" y="3806033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시각 선택</a:t>
            </a:r>
          </a:p>
        </p:txBody>
      </p:sp>
      <p:sp>
        <p:nvSpPr>
          <p:cNvPr id="114" name="TextBox 113"/>
          <p:cNvSpPr txBox="1"/>
          <p:nvPr/>
        </p:nvSpPr>
        <p:spPr bwMode="auto">
          <a:xfrm>
            <a:off x="6208484" y="4964511"/>
            <a:ext cx="13684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 예약 가능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5" name="표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996743"/>
              </p:ext>
            </p:extLst>
          </p:nvPr>
        </p:nvGraphicFramePr>
        <p:xfrm>
          <a:off x="6269489" y="4543723"/>
          <a:ext cx="1562128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81064"/>
                <a:gridCol w="781064"/>
              </a:tblGrid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예약시간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예약상태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09:00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6" name="TextBox 115"/>
          <p:cNvSpPr txBox="1"/>
          <p:nvPr/>
        </p:nvSpPr>
        <p:spPr bwMode="auto">
          <a:xfrm>
            <a:off x="7615318" y="3831524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431038" y="6046802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7177798" y="6039182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39" name="TextBox 38"/>
          <p:cNvSpPr txBox="1"/>
          <p:nvPr/>
        </p:nvSpPr>
        <p:spPr bwMode="auto">
          <a:xfrm>
            <a:off x="6159389" y="4204188"/>
            <a:ext cx="16795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예약기간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~ 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까지  총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매주 화요일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370951" y="320640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117711" y="319878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3967" y="2859602"/>
            <a:ext cx="2438400" cy="338137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4298" y="-416998"/>
            <a:ext cx="2428875" cy="32766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 bwMode="auto">
          <a:xfrm>
            <a:off x="6079580" y="922031"/>
            <a:ext cx="9669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예약인 경우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73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114376" y="1449616"/>
            <a:ext cx="327743" cy="332563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2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162" y="881295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28190" y="1417025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796" y="924746"/>
            <a:ext cx="293841" cy="29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661498" y="1198372"/>
            <a:ext cx="28725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홈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 bwMode="auto">
          <a:xfrm>
            <a:off x="3173147" y="1214080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711" y="922031"/>
            <a:ext cx="270962" cy="29927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 bwMode="auto">
          <a:xfrm>
            <a:off x="1329921" y="1207376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9747" y="902402"/>
            <a:ext cx="315342" cy="33852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 bwMode="auto">
          <a:xfrm>
            <a:off x="2178511" y="1214981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공지사항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53162" y="142952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4051010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051010" y="81544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50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10" y="85949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426038" y="1395226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0644" y="902947"/>
            <a:ext cx="293841" cy="29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 bwMode="auto">
          <a:xfrm>
            <a:off x="4359346" y="1176573"/>
            <a:ext cx="28725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홈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 bwMode="auto">
          <a:xfrm>
            <a:off x="6870995" y="119228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5559" y="900232"/>
            <a:ext cx="270962" cy="29927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 bwMode="auto">
          <a:xfrm>
            <a:off x="5027769" y="1185577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7595" y="880603"/>
            <a:ext cx="315342" cy="33852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 bwMode="auto">
          <a:xfrm>
            <a:off x="5876359" y="1193182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공지사항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4051010" y="1407725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345491" y="181264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67574" y="1449616"/>
            <a:ext cx="327743" cy="332563"/>
          </a:xfrm>
          <a:prstGeom prst="rect">
            <a:avLst/>
          </a:prstGeom>
        </p:spPr>
      </p:pic>
      <p:sp>
        <p:nvSpPr>
          <p:cNvPr id="98" name="직사각형 97"/>
          <p:cNvSpPr/>
          <p:nvPr/>
        </p:nvSpPr>
        <p:spPr>
          <a:xfrm>
            <a:off x="418712" y="1875754"/>
            <a:ext cx="3316014" cy="24893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 bwMode="auto">
          <a:xfrm>
            <a:off x="418712" y="1875755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정보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 bwMode="auto">
          <a:xfrm>
            <a:off x="496123" y="2037988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  량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75974" y="2263656"/>
            <a:ext cx="2665642" cy="220143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세차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 bwMode="auto">
          <a:xfrm>
            <a:off x="399942" y="2271668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주문내역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 bwMode="auto">
          <a:xfrm>
            <a:off x="404496" y="2499212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추가주문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962485" y="2523479"/>
            <a:ext cx="179582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융막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0263" y="2515325"/>
            <a:ext cx="224550" cy="231059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 bwMode="auto">
          <a:xfrm>
            <a:off x="413576" y="2788016"/>
            <a:ext cx="33000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세차일                                 세차 시간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961686" y="2788016"/>
            <a:ext cx="110456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2016-04-04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2561035" y="2788016"/>
            <a:ext cx="59176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11 : 30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 bwMode="auto">
          <a:xfrm>
            <a:off x="412023" y="3386660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상세위치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72300" y="2785731"/>
            <a:ext cx="205787" cy="208813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 bwMode="auto">
          <a:xfrm>
            <a:off x="446271" y="3641911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960359" y="3630408"/>
            <a:ext cx="1230076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 bwMode="auto">
          <a:xfrm>
            <a:off x="2450463" y="3635911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1135" y="3600869"/>
            <a:ext cx="239787" cy="246638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 bwMode="auto">
          <a:xfrm>
            <a:off x="380547" y="3944559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960359" y="3933056"/>
            <a:ext cx="2670234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 bwMode="auto">
          <a:xfrm>
            <a:off x="515126" y="3071309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977320" y="3068960"/>
            <a:ext cx="266564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경기도 용인시 </a:t>
            </a:r>
            <a:r>
              <a:rPr lang="en-US" altLang="ko-KR" sz="800" dirty="0" smtClean="0">
                <a:solidFill>
                  <a:schemeClr val="tx1"/>
                </a:solidFill>
              </a:rPr>
              <a:t>**** </a:t>
            </a:r>
            <a:r>
              <a:rPr lang="ko-KR" altLang="en-US" sz="800" smtClean="0">
                <a:solidFill>
                  <a:schemeClr val="tx1"/>
                </a:solidFill>
              </a:rPr>
              <a:t>동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006777" y="2174633"/>
            <a:ext cx="227479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1019529" y="3548747"/>
            <a:ext cx="227479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/>
          <p:cNvSpPr/>
          <p:nvPr/>
        </p:nvSpPr>
        <p:spPr>
          <a:xfrm>
            <a:off x="619802" y="5358709"/>
            <a:ext cx="867909" cy="38248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</a:t>
            </a: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2606573" y="5352050"/>
            <a:ext cx="867909" cy="38248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현장지급 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1575397" y="5358709"/>
            <a:ext cx="867909" cy="38248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계좌이체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12689" y="4456753"/>
            <a:ext cx="2537609" cy="59058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42119" y="2699129"/>
            <a:ext cx="2777374" cy="17576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78107" y="2888940"/>
            <a:ext cx="641353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4684977" y="3411221"/>
            <a:ext cx="641353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4707988" y="3933502"/>
            <a:ext cx="641353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538235" y="4719308"/>
            <a:ext cx="2585008" cy="14401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707988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5202886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5697784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6192682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6687578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29" name="직선 연결선 128"/>
          <p:cNvCxnSpPr/>
          <p:nvPr/>
        </p:nvCxnSpPr>
        <p:spPr>
          <a:xfrm>
            <a:off x="4036020" y="181072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20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메뉴버튼 </a:t>
            </a:r>
            <a:r>
              <a:rPr lang="ko-KR" altLang="en-US" sz="900" dirty="0" err="1"/>
              <a:t>선택시</a:t>
            </a:r>
            <a:r>
              <a:rPr lang="en-US" altLang="ko-KR" sz="900" dirty="0"/>
              <a:t>,</a:t>
            </a:r>
            <a:r>
              <a:rPr lang="ko-KR" altLang="en-US" sz="900" dirty="0"/>
              <a:t> 로그인 안내 팝업을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사용자 </a:t>
            </a:r>
            <a:r>
              <a:rPr lang="ko-KR" altLang="en-US" sz="900" dirty="0"/>
              <a:t>아이콘 </a:t>
            </a:r>
            <a:r>
              <a:rPr lang="ko-KR" altLang="en-US" sz="900" dirty="0" err="1"/>
              <a:t>선택시</a:t>
            </a:r>
            <a:r>
              <a:rPr lang="en-US" altLang="ko-KR" sz="900" dirty="0"/>
              <a:t>, </a:t>
            </a:r>
            <a:r>
              <a:rPr lang="ko-KR" altLang="en-US" sz="900" dirty="0"/>
              <a:t>로그인 안내 팝업을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로그인 </a:t>
            </a:r>
            <a:r>
              <a:rPr lang="ko-KR" altLang="en-US" sz="900" dirty="0"/>
              <a:t>창에 알맞은 로그인 정보 </a:t>
            </a:r>
            <a:r>
              <a:rPr lang="ko-KR" altLang="en-US" sz="900" dirty="0" err="1"/>
              <a:t>입력시</a:t>
            </a:r>
            <a:r>
              <a:rPr lang="ko-KR" altLang="en-US" sz="900" dirty="0"/>
              <a:t> 메인 화면으로 화면 전환되며</a:t>
            </a:r>
            <a:r>
              <a:rPr lang="en-US" altLang="ko-KR" sz="900" dirty="0"/>
              <a:t>, </a:t>
            </a:r>
            <a:r>
              <a:rPr lang="ko-KR" altLang="en-US" sz="900" dirty="0"/>
              <a:t>비정상 정보 </a:t>
            </a:r>
            <a:r>
              <a:rPr lang="ko-KR" altLang="en-US" sz="900" dirty="0" err="1"/>
              <a:t>입력시</a:t>
            </a:r>
            <a:r>
              <a:rPr lang="ko-KR" altLang="en-US" sz="900" dirty="0"/>
              <a:t> </a:t>
            </a:r>
            <a:r>
              <a:rPr lang="en-US" altLang="ko-KR" sz="900" dirty="0"/>
              <a:t>Alert</a:t>
            </a:r>
            <a:r>
              <a:rPr lang="ko-KR" altLang="en-US" sz="900" dirty="0"/>
              <a:t> 팝업을 띄운다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체크시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정상적으로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이후 아이디를 저장한다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안내 팝업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표출시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기존 화면은 어둡게 처리되고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멘트가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팝업과 함께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누락시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아이디를 입력해 주세요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누락시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비밀번호를 입력하여 주세요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 60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이상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미사용계정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인증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성공시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장기 미사용으로 인하여 아이디가 회수되었습니다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관리자에게 문의하세요</a:t>
            </a:r>
            <a:r>
              <a:rPr lang="en-US" altLang="ko-KR" dirty="0" smtClean="0"/>
              <a:t>..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::90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이상 비밀번호 변경하지 않았을 경우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장기 비밀번호를 변경하지 않아 아이디가 회수되었습니다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관리자에게 문의하세요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연속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실패시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 이상 틀려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아이디가 회수 조치되었습니다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관리자에게 문의하세요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혹은 비밀번호가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1~4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실패시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혹은 비밀번호가 틀렸습니다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정상계정이고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이전의 경우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정상처리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[S0000]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정상계정이고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80~90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사이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90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이전에는 비밀번호 변경이 필요합니다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변경 후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사용하여 주시기 바랍니다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[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정상처리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[S0001]]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368152" y="830174"/>
            <a:ext cx="3441675" cy="5588677"/>
            <a:chOff x="128464" y="836712"/>
            <a:chExt cx="3441675" cy="5588677"/>
          </a:xfrm>
        </p:grpSpPr>
        <p:sp>
          <p:nvSpPr>
            <p:cNvPr id="91" name="직사각형 90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pic>
          <p:nvPicPr>
            <p:cNvPr id="94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6" name="TextBox 95"/>
          <p:cNvSpPr txBox="1"/>
          <p:nvPr/>
        </p:nvSpPr>
        <p:spPr>
          <a:xfrm>
            <a:off x="526552" y="1497677"/>
            <a:ext cx="2319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매니저</a:t>
            </a:r>
            <a:r>
              <a:rPr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sz="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26552" y="1903711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위고는</a:t>
            </a: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차량 관리를 위한 통합 브랜드입니다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세차업무지원을 스마트하게 관리해 드립니다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68152" y="1428414"/>
            <a:ext cx="3438730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82073" y="4005064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아이</a:t>
            </a:r>
            <a:r>
              <a:rPr lang="ko-KR" altLang="en-US" sz="1000" dirty="0">
                <a:solidFill>
                  <a:prstClr val="black"/>
                </a:solidFill>
              </a:rPr>
              <a:t>디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482073" y="4573106"/>
            <a:ext cx="3222725" cy="4746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비밀번호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05756" y="5157192"/>
            <a:ext cx="3199042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로그</a:t>
            </a:r>
            <a:r>
              <a:rPr lang="ko-KR" altLang="en-US" sz="1000" b="1" dirty="0">
                <a:solidFill>
                  <a:prstClr val="white"/>
                </a:solidFill>
              </a:rPr>
              <a:t>인</a:t>
            </a:r>
          </a:p>
        </p:txBody>
      </p:sp>
      <p:cxnSp>
        <p:nvCxnSpPr>
          <p:cNvPr id="103" name="직선 연결선 102"/>
          <p:cNvCxnSpPr/>
          <p:nvPr/>
        </p:nvCxnSpPr>
        <p:spPr>
          <a:xfrm flipH="1">
            <a:off x="368227" y="6093296"/>
            <a:ext cx="3441600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 bwMode="auto">
          <a:xfrm>
            <a:off x="434448" y="5784056"/>
            <a:ext cx="94769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  아이디 저</a:t>
            </a:r>
            <a:r>
              <a:rPr lang="ko-KR" altLang="en-US" sz="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endParaRPr lang="ko-KR" altLang="en-US" sz="8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82072" y="2605913"/>
            <a:ext cx="5630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9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타원 78"/>
          <p:cNvSpPr>
            <a:spLocks noChangeAspect="1"/>
          </p:cNvSpPr>
          <p:nvPr/>
        </p:nvSpPr>
        <p:spPr>
          <a:xfrm>
            <a:off x="349040" y="90009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1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82" name="타원 81"/>
          <p:cNvSpPr>
            <a:spLocks noChangeAspect="1"/>
          </p:cNvSpPr>
          <p:nvPr/>
        </p:nvSpPr>
        <p:spPr>
          <a:xfrm>
            <a:off x="-537232" y="335853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3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세차 관리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7869324" y="2183022"/>
            <a:ext cx="1872208" cy="974668"/>
            <a:chOff x="7905328" y="2238308"/>
            <a:chExt cx="1872208" cy="974668"/>
          </a:xfrm>
        </p:grpSpPr>
        <p:sp>
          <p:nvSpPr>
            <p:cNvPr id="113" name="직사각형 11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6" name="TextBox 115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로그인 정보를 다시 입력 해주세요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121" name="타원 120"/>
          <p:cNvSpPr>
            <a:spLocks noChangeAspect="1"/>
          </p:cNvSpPr>
          <p:nvPr/>
        </p:nvSpPr>
        <p:spPr>
          <a:xfrm>
            <a:off x="-591616" y="530123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4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타원 71"/>
          <p:cNvSpPr>
            <a:spLocks noChangeAspect="1"/>
          </p:cNvSpPr>
          <p:nvPr/>
        </p:nvSpPr>
        <p:spPr>
          <a:xfrm>
            <a:off x="3329171" y="933041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2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66922" y="832262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82073" y="2964913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차량번호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75" name="TextBox 74"/>
          <p:cNvSpPr txBox="1"/>
          <p:nvPr/>
        </p:nvSpPr>
        <p:spPr bwMode="auto">
          <a:xfrm>
            <a:off x="445423" y="3523856"/>
            <a:ext cx="14189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○  아이디       ○ </a:t>
            </a:r>
            <a:r>
              <a:rPr lang="ko-KR" altLang="en-US" sz="8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사번</a:t>
            </a:r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4139607" y="840827"/>
            <a:ext cx="3441675" cy="5588677"/>
            <a:chOff x="128464" y="836712"/>
            <a:chExt cx="3441675" cy="5588677"/>
          </a:xfrm>
        </p:grpSpPr>
        <p:sp>
          <p:nvSpPr>
            <p:cNvPr id="66" name="직사각형 65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pic>
          <p:nvPicPr>
            <p:cNvPr id="68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TextBox 68"/>
          <p:cNvSpPr txBox="1"/>
          <p:nvPr/>
        </p:nvSpPr>
        <p:spPr>
          <a:xfrm>
            <a:off x="4298007" y="1508330"/>
            <a:ext cx="2319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매니저</a:t>
            </a:r>
            <a:r>
              <a:rPr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sz="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298007" y="1914364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위고는</a:t>
            </a: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차량 관리를 위한 통합 브랜드입니다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세차업무지원을 스마트하게 관리해 드립니다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139607" y="1439067"/>
            <a:ext cx="3438730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253528" y="4015717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아이</a:t>
            </a:r>
            <a:r>
              <a:rPr lang="ko-KR" altLang="en-US" sz="1000" dirty="0">
                <a:solidFill>
                  <a:prstClr val="black"/>
                </a:solidFill>
              </a:rPr>
              <a:t>디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4253528" y="4583759"/>
            <a:ext cx="3222725" cy="4746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비밀번호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277211" y="5167845"/>
            <a:ext cx="3199042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로그</a:t>
            </a:r>
            <a:r>
              <a:rPr lang="ko-KR" altLang="en-US" sz="1000" b="1" dirty="0">
                <a:solidFill>
                  <a:prstClr val="white"/>
                </a:solidFill>
              </a:rPr>
              <a:t>인</a:t>
            </a:r>
          </a:p>
        </p:txBody>
      </p:sp>
      <p:cxnSp>
        <p:nvCxnSpPr>
          <p:cNvPr id="93" name="직선 연결선 92"/>
          <p:cNvCxnSpPr/>
          <p:nvPr/>
        </p:nvCxnSpPr>
        <p:spPr>
          <a:xfrm flipH="1">
            <a:off x="4139682" y="6103949"/>
            <a:ext cx="3441600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 bwMode="auto">
          <a:xfrm>
            <a:off x="4205903" y="5794709"/>
            <a:ext cx="94769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  아이디 저</a:t>
            </a:r>
            <a:r>
              <a:rPr lang="ko-KR" altLang="en-US" sz="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endParaRPr lang="ko-KR" altLang="en-US" sz="8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253527" y="2616566"/>
            <a:ext cx="5630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9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타원 108"/>
          <p:cNvSpPr>
            <a:spLocks noChangeAspect="1"/>
          </p:cNvSpPr>
          <p:nvPr/>
        </p:nvSpPr>
        <p:spPr>
          <a:xfrm>
            <a:off x="4120495" y="91074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1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499647" y="919373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세차 관리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1265" y="993315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타원 119"/>
          <p:cNvSpPr>
            <a:spLocks noChangeAspect="1"/>
          </p:cNvSpPr>
          <p:nvPr/>
        </p:nvSpPr>
        <p:spPr>
          <a:xfrm>
            <a:off x="7100626" y="94369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2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4253528" y="2975566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차량번호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 bwMode="auto">
          <a:xfrm>
            <a:off x="4216878" y="3534509"/>
            <a:ext cx="14189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○  아이디       ○ </a:t>
            </a:r>
            <a:r>
              <a:rPr lang="ko-KR" altLang="en-US" sz="8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사번</a:t>
            </a:r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4775019" y="2850200"/>
            <a:ext cx="2381234" cy="1224136"/>
            <a:chOff x="4442641" y="2735080"/>
            <a:chExt cx="2381234" cy="1224136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85" name="그룹 84"/>
            <p:cNvGrpSpPr/>
            <p:nvPr/>
          </p:nvGrpSpPr>
          <p:grpSpPr>
            <a:xfrm>
              <a:off x="4442641" y="2735080"/>
              <a:ext cx="2381234" cy="1224136"/>
              <a:chOff x="2679778" y="2607993"/>
              <a:chExt cx="2381234" cy="1224136"/>
            </a:xfrm>
            <a:grpFill/>
          </p:grpSpPr>
          <p:sp>
            <p:nvSpPr>
              <p:cNvPr id="88" name="TextBox 87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95" name="직사각형 94"/>
              <p:cNvSpPr/>
              <p:nvPr/>
            </p:nvSpPr>
            <p:spPr>
              <a:xfrm>
                <a:off x="2680945" y="2607993"/>
                <a:ext cx="2376264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2679778" y="3112049"/>
                <a:ext cx="2381234" cy="72008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 bwMode="auto">
              <a:xfrm>
                <a:off x="2746207" y="2734351"/>
                <a:ext cx="441146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1000" b="1" dirty="0" smtClean="0">
                    <a:solidFill>
                      <a:prstClr val="white"/>
                    </a:solidFill>
                    <a:latin typeface="맑은 고딕" pitchFamily="50" charset="-127"/>
                    <a:ea typeface="맑은 고딕" pitchFamily="50" charset="-127"/>
                  </a:rPr>
                  <a:t>알림</a:t>
                </a:r>
                <a:endParaRPr kumimoji="0" lang="ko-KR" altLang="en-US" sz="1000" b="1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 bwMode="auto">
              <a:xfrm>
                <a:off x="2926146" y="3270867"/>
                <a:ext cx="1893467" cy="21544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서비스 이용을 위해 로그인</a:t>
                </a:r>
                <a:r>
                  <a:rPr kumimoji="0" lang="en-US" altLang="ko-KR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kumimoji="0" lang="ko-KR" altLang="en-US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해주세요</a:t>
                </a:r>
                <a:r>
                  <a:rPr kumimoji="0" lang="en-US" altLang="ko-KR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.</a:t>
                </a:r>
                <a:endParaRPr kumimoji="0" lang="ko-KR" altLang="en-US" sz="80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87" name="모서리가 둥근 직사각형 86"/>
            <p:cNvSpPr/>
            <p:nvPr/>
          </p:nvSpPr>
          <p:spPr>
            <a:xfrm>
              <a:off x="5357574" y="3717032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404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HCS-Mobile-01-1104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로그인시 알림 메시지 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아이디를 입력하지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않았을때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비밀번호를 입력하지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않았을때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잘못되었을때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잘못되었을때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취소버튼클릭시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팝업닫힘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통화버튼클릭시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법인대표번호로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전화연결된다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계정이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휴면상태일때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취소버튼클릭시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팝업닫힘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통화버튼클릭시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법인대표번호로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전화연결된다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361740" y="5902807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이용약</a:t>
            </a:r>
            <a:r>
              <a:rPr lang="ko-KR" altLang="en-US" sz="900" b="1" dirty="0">
                <a:solidFill>
                  <a:prstClr val="white"/>
                </a:solidFill>
              </a:rPr>
              <a:t>관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1492544" y="5898002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개인정보처리방침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60498" y="5898002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개인정보취급방침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4000996" y="5929102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이용약</a:t>
            </a:r>
            <a:r>
              <a:rPr lang="ko-KR" altLang="en-US" sz="900" b="1" dirty="0">
                <a:solidFill>
                  <a:prstClr val="white"/>
                </a:solidFill>
              </a:rPr>
              <a:t>관</a:t>
            </a:r>
          </a:p>
        </p:txBody>
      </p:sp>
      <p:sp>
        <p:nvSpPr>
          <p:cNvPr id="134" name="직사각형 133"/>
          <p:cNvSpPr/>
          <p:nvPr/>
        </p:nvSpPr>
        <p:spPr>
          <a:xfrm>
            <a:off x="5131800" y="5924297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개인정보처리방침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6299754" y="5924297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개인정보취급방침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그룹 70"/>
          <p:cNvGrpSpPr/>
          <p:nvPr/>
        </p:nvGrpSpPr>
        <p:grpSpPr>
          <a:xfrm>
            <a:off x="350900" y="838800"/>
            <a:ext cx="3441675" cy="5588677"/>
            <a:chOff x="363600" y="838800"/>
            <a:chExt cx="3441675" cy="5588677"/>
          </a:xfrm>
        </p:grpSpPr>
        <p:grpSp>
          <p:nvGrpSpPr>
            <p:cNvPr id="72" name="그룹 71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2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3" name="TextBox 72"/>
            <p:cNvSpPr txBox="1"/>
            <p:nvPr/>
          </p:nvSpPr>
          <p:spPr>
            <a:xfrm>
              <a:off x="522000" y="1506303"/>
              <a:ext cx="2319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현대커머셜 운송지원 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76" name="그룹 75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00515" y="980574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0" name="그룹 139"/>
          <p:cNvGrpSpPr/>
          <p:nvPr/>
        </p:nvGrpSpPr>
        <p:grpSpPr>
          <a:xfrm>
            <a:off x="4031605" y="836712"/>
            <a:ext cx="3441675" cy="5588677"/>
            <a:chOff x="363600" y="838800"/>
            <a:chExt cx="3441675" cy="5588677"/>
          </a:xfrm>
        </p:grpSpPr>
        <p:grpSp>
          <p:nvGrpSpPr>
            <p:cNvPr id="141" name="그룹 140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151" name="직사각형 15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3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2" name="TextBox 141"/>
            <p:cNvSpPr txBox="1"/>
            <p:nvPr/>
          </p:nvSpPr>
          <p:spPr>
            <a:xfrm>
              <a:off x="522000" y="1506303"/>
              <a:ext cx="2319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현대커머셜 운송지원 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5" name="그룹 144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49" name="TextBox 148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61" name="직사각형 160"/>
          <p:cNvSpPr/>
          <p:nvPr/>
        </p:nvSpPr>
        <p:spPr>
          <a:xfrm>
            <a:off x="4030416" y="839843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4736976" y="1950276"/>
            <a:ext cx="1872208" cy="974668"/>
            <a:chOff x="7905328" y="2238308"/>
            <a:chExt cx="1872208" cy="974668"/>
          </a:xfrm>
        </p:grpSpPr>
        <p:sp>
          <p:nvSpPr>
            <p:cNvPr id="175" name="직사각형 174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8" name="TextBox 177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아이디가 잘못되었습니다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9" name="모서리가 둥근 직사각형 178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pSp>
        <p:nvGrpSpPr>
          <p:cNvPr id="180" name="그룹 179"/>
          <p:cNvGrpSpPr/>
          <p:nvPr/>
        </p:nvGrpSpPr>
        <p:grpSpPr>
          <a:xfrm>
            <a:off x="4736976" y="4398548"/>
            <a:ext cx="1872208" cy="974668"/>
            <a:chOff x="4736976" y="4326540"/>
            <a:chExt cx="1872208" cy="974668"/>
          </a:xfrm>
        </p:grpSpPr>
        <p:sp>
          <p:nvSpPr>
            <p:cNvPr id="181" name="직사각형 180"/>
            <p:cNvSpPr/>
            <p:nvPr/>
          </p:nvSpPr>
          <p:spPr>
            <a:xfrm>
              <a:off x="4736976" y="4326540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4736976" y="4727874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3" name="TextBox 182"/>
            <p:cNvSpPr txBox="1"/>
            <p:nvPr/>
          </p:nvSpPr>
          <p:spPr bwMode="auto">
            <a:xfrm>
              <a:off x="4813574" y="4406915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4" name="TextBox 183"/>
            <p:cNvSpPr txBox="1"/>
            <p:nvPr/>
          </p:nvSpPr>
          <p:spPr bwMode="auto">
            <a:xfrm>
              <a:off x="4808984" y="4783852"/>
              <a:ext cx="18002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휴면회원입니다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관리자에게 문의하세요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5" name="모서리가 둥근 직사각형 184"/>
            <p:cNvSpPr/>
            <p:nvPr/>
          </p:nvSpPr>
          <p:spPr>
            <a:xfrm>
              <a:off x="5660256" y="5095096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통화</a:t>
              </a:r>
            </a:p>
          </p:txBody>
        </p:sp>
        <p:sp>
          <p:nvSpPr>
            <p:cNvPr id="186" name="모서리가 둥근 직사각형 185"/>
            <p:cNvSpPr/>
            <p:nvPr/>
          </p:nvSpPr>
          <p:spPr>
            <a:xfrm>
              <a:off x="5194300" y="509788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6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</a:t>
              </a:r>
              <a:r>
                <a:rPr lang="ko-KR" altLang="en-US" sz="800" dirty="0">
                  <a:solidFill>
                    <a:schemeClr val="bg1"/>
                  </a:solidFill>
                </a:rPr>
                <a:t>소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89" name="타원 188"/>
          <p:cNvSpPr>
            <a:spLocks noChangeAspect="1"/>
          </p:cNvSpPr>
          <p:nvPr/>
        </p:nvSpPr>
        <p:spPr>
          <a:xfrm>
            <a:off x="4592960" y="1844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0" name="타원 189"/>
          <p:cNvSpPr>
            <a:spLocks noChangeAspect="1"/>
          </p:cNvSpPr>
          <p:nvPr/>
        </p:nvSpPr>
        <p:spPr>
          <a:xfrm>
            <a:off x="4592984" y="429312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91" name="그룹 190"/>
          <p:cNvGrpSpPr/>
          <p:nvPr/>
        </p:nvGrpSpPr>
        <p:grpSpPr>
          <a:xfrm>
            <a:off x="4736976" y="3149012"/>
            <a:ext cx="1872208" cy="974668"/>
            <a:chOff x="4736976" y="3149012"/>
            <a:chExt cx="1872208" cy="974668"/>
          </a:xfrm>
        </p:grpSpPr>
        <p:sp>
          <p:nvSpPr>
            <p:cNvPr id="192" name="직사각형 191"/>
            <p:cNvSpPr/>
            <p:nvPr/>
          </p:nvSpPr>
          <p:spPr>
            <a:xfrm>
              <a:off x="4736976" y="3149012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4736976" y="3550346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4" name="TextBox 193"/>
            <p:cNvSpPr txBox="1"/>
            <p:nvPr/>
          </p:nvSpPr>
          <p:spPr bwMode="auto">
            <a:xfrm>
              <a:off x="4813574" y="3229387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5" name="TextBox 194"/>
            <p:cNvSpPr txBox="1"/>
            <p:nvPr/>
          </p:nvSpPr>
          <p:spPr bwMode="auto">
            <a:xfrm>
              <a:off x="4808984" y="3606324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비밀번호가 잘못되었습니다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6" name="모서리가 둥근 직사각형 195"/>
            <p:cNvSpPr/>
            <p:nvPr/>
          </p:nvSpPr>
          <p:spPr>
            <a:xfrm>
              <a:off x="5706988" y="3933056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통화</a:t>
              </a:r>
            </a:p>
          </p:txBody>
        </p:sp>
        <p:sp>
          <p:nvSpPr>
            <p:cNvPr id="197" name="모서리가 둥근 직사각형 196"/>
            <p:cNvSpPr/>
            <p:nvPr/>
          </p:nvSpPr>
          <p:spPr>
            <a:xfrm>
              <a:off x="5241032" y="393584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6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</a:t>
              </a:r>
              <a:r>
                <a:rPr lang="ko-KR" altLang="en-US" sz="800" dirty="0">
                  <a:solidFill>
                    <a:schemeClr val="bg1"/>
                  </a:solidFill>
                </a:rPr>
                <a:t>소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98" name="타원 197"/>
          <p:cNvSpPr>
            <a:spLocks noChangeAspect="1"/>
          </p:cNvSpPr>
          <p:nvPr/>
        </p:nvSpPr>
        <p:spPr>
          <a:xfrm>
            <a:off x="4592960" y="304356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345057" y="841604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62" name="그룹 161"/>
          <p:cNvGrpSpPr/>
          <p:nvPr/>
        </p:nvGrpSpPr>
        <p:grpSpPr>
          <a:xfrm>
            <a:off x="1136576" y="1894005"/>
            <a:ext cx="1872208" cy="974668"/>
            <a:chOff x="7905328" y="2238308"/>
            <a:chExt cx="1872208" cy="974668"/>
          </a:xfrm>
        </p:grpSpPr>
        <p:sp>
          <p:nvSpPr>
            <p:cNvPr id="163" name="직사각형 16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5" name="TextBox 164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6" name="TextBox 165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아이디를 입력하여 주세요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7" name="모서리가 둥근 직사각형 166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1136576" y="3478181"/>
            <a:ext cx="1872208" cy="974668"/>
            <a:chOff x="7905328" y="2238308"/>
            <a:chExt cx="1872208" cy="974668"/>
          </a:xfrm>
        </p:grpSpPr>
        <p:sp>
          <p:nvSpPr>
            <p:cNvPr id="169" name="직사각형 168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2" name="TextBox 171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비밀번호를 입력하여 주세요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3" name="모서리가 둥근 직사각형 172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sp>
        <p:nvSpPr>
          <p:cNvPr id="187" name="타원 186"/>
          <p:cNvSpPr>
            <a:spLocks noChangeAspect="1"/>
          </p:cNvSpPr>
          <p:nvPr/>
        </p:nvSpPr>
        <p:spPr>
          <a:xfrm>
            <a:off x="992560" y="178857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8" name="타원 187"/>
          <p:cNvSpPr>
            <a:spLocks noChangeAspect="1"/>
          </p:cNvSpPr>
          <p:nvPr/>
        </p:nvSpPr>
        <p:spPr>
          <a:xfrm>
            <a:off x="992560" y="337275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391645" y="90660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9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HCS-Mobile-01-1105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12755" y="320834"/>
            <a:ext cx="2882031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이용약관 내용 확인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353114" y="5911433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9812" y="320835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이용약관</a:t>
            </a:r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1501170" y="5915254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44672" y="5915254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이용약관 내용을 팝업으로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이용약관내용 팝업이 닫힌다</a:t>
            </a:r>
            <a:endParaRPr lang="en-US" altLang="ko-KR" sz="900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44488" y="838800"/>
            <a:ext cx="3448087" cy="5588677"/>
            <a:chOff x="357188" y="838800"/>
            <a:chExt cx="3448087" cy="5588677"/>
          </a:xfrm>
        </p:grpSpPr>
        <p:grpSp>
          <p:nvGrpSpPr>
            <p:cNvPr id="90" name="그룹 89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522000" y="1506303"/>
              <a:ext cx="2319615" cy="253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현대캐피탈</a:t>
              </a: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운송관리시스템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9" name="타원 78"/>
            <p:cNvSpPr>
              <a:spLocks noChangeAspect="1"/>
            </p:cNvSpPr>
            <p:nvPr/>
          </p:nvSpPr>
          <p:spPr>
            <a:xfrm>
              <a:off x="357188" y="5815880"/>
              <a:ext cx="216000" cy="2160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</a:rPr>
                <a:t>1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" name="그룹 205"/>
          <p:cNvGrpSpPr/>
          <p:nvPr/>
        </p:nvGrpSpPr>
        <p:grpSpPr>
          <a:xfrm>
            <a:off x="4016896" y="836712"/>
            <a:ext cx="3441675" cy="5588677"/>
            <a:chOff x="128464" y="836712"/>
            <a:chExt cx="3441675" cy="5588677"/>
          </a:xfrm>
        </p:grpSpPr>
        <p:sp>
          <p:nvSpPr>
            <p:cNvPr id="207" name="직사각형 206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1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2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TextBox 213"/>
          <p:cNvSpPr txBox="1"/>
          <p:nvPr/>
        </p:nvSpPr>
        <p:spPr>
          <a:xfrm>
            <a:off x="4183014" y="1511562"/>
            <a:ext cx="231961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운송관리시스템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4183014" y="1917596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계획부터 차량 관제까지 운송과정에 필요한 업무지원을 스마트하게 관리해 드립니다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4016896" y="1429942"/>
            <a:ext cx="3443043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7" name="그룹 216"/>
          <p:cNvGrpSpPr/>
          <p:nvPr/>
        </p:nvGrpSpPr>
        <p:grpSpPr>
          <a:xfrm>
            <a:off x="4024689" y="2727072"/>
            <a:ext cx="3441600" cy="1931323"/>
            <a:chOff x="178763" y="2605180"/>
            <a:chExt cx="3441600" cy="1931323"/>
          </a:xfrm>
        </p:grpSpPr>
        <p:sp>
          <p:nvSpPr>
            <p:cNvPr id="218" name="직사각형 217"/>
            <p:cNvSpPr/>
            <p:nvPr/>
          </p:nvSpPr>
          <p:spPr>
            <a:xfrm>
              <a:off x="292609" y="2998459"/>
              <a:ext cx="2140111" cy="453595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</a:t>
              </a: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92609" y="3566501"/>
              <a:ext cx="2140111" cy="474617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</a:t>
              </a: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2549644" y="2999964"/>
              <a:ext cx="963196" cy="1041154"/>
            </a:xfrm>
            <a:prstGeom prst="rect">
              <a:avLst/>
            </a:prstGeom>
            <a:solidFill>
              <a:srgbClr val="2E2E2E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</a:t>
              </a:r>
            </a:p>
          </p:txBody>
        </p:sp>
        <p:cxnSp>
          <p:nvCxnSpPr>
            <p:cNvPr id="221" name="직선 연결선 220"/>
            <p:cNvCxnSpPr/>
            <p:nvPr/>
          </p:nvCxnSpPr>
          <p:spPr>
            <a:xfrm flipH="1">
              <a:off x="178763" y="4536503"/>
              <a:ext cx="3441600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 bwMode="auto">
            <a:xfrm>
              <a:off x="244984" y="4212584"/>
              <a:ext cx="94769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 아이디 저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92608" y="2605180"/>
              <a:ext cx="56306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endPara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4126938" y="4788921"/>
            <a:ext cx="3234322" cy="1411320"/>
            <a:chOff x="278518" y="4669707"/>
            <a:chExt cx="3234322" cy="1411320"/>
          </a:xfrm>
        </p:grpSpPr>
        <p:sp>
          <p:nvSpPr>
            <p:cNvPr id="226" name="직사각형 225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85748" y="4873972"/>
              <a:ext cx="19160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시스템 오픈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등록방법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오픈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등록방법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698172" y="5064177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703930" y="5251081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2698172" y="5435652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703930" y="5622556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2813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직사각형 118"/>
          <p:cNvSpPr/>
          <p:nvPr/>
        </p:nvSpPr>
        <p:spPr>
          <a:xfrm>
            <a:off x="4016896" y="832827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20" name="그룹 119"/>
          <p:cNvGrpSpPr/>
          <p:nvPr/>
        </p:nvGrpSpPr>
        <p:grpSpPr>
          <a:xfrm>
            <a:off x="4310565" y="1268760"/>
            <a:ext cx="2954674" cy="4881377"/>
            <a:chOff x="4302582" y="1322027"/>
            <a:chExt cx="2954674" cy="4881377"/>
          </a:xfrm>
        </p:grpSpPr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5139" y="1322027"/>
              <a:ext cx="2952117" cy="4267213"/>
            </a:xfrm>
            <a:prstGeom prst="rect">
              <a:avLst/>
            </a:prstGeom>
          </p:spPr>
        </p:pic>
        <p:sp>
          <p:nvSpPr>
            <p:cNvPr id="127" name="직사각형 126"/>
            <p:cNvSpPr/>
            <p:nvPr/>
          </p:nvSpPr>
          <p:spPr>
            <a:xfrm>
              <a:off x="4302582" y="5589241"/>
              <a:ext cx="2954674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29" name="타원 128"/>
          <p:cNvSpPr>
            <a:spLocks noChangeAspect="1"/>
          </p:cNvSpPr>
          <p:nvPr/>
        </p:nvSpPr>
        <p:spPr>
          <a:xfrm>
            <a:off x="5281851" y="5573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313972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19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42821" y="312209"/>
            <a:ext cx="292254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개인정보 처리방침 내용 확인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344488" y="5920059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7889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개인정보처리방침</a:t>
            </a:r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1492544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44672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7044" y="67205"/>
            <a:ext cx="3643338" cy="216000"/>
          </a:xfrm>
        </p:spPr>
        <p:txBody>
          <a:bodyPr/>
          <a:lstStyle/>
          <a:p>
            <a:r>
              <a:rPr lang="en-US" altLang="ko-KR" dirty="0" smtClean="0"/>
              <a:t>HCS-Mobile-01-1106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 처리방침 내용을 팝업으로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개인정보처리방침내용 팝업이 닫힌다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63600" y="838800"/>
            <a:chExt cx="3441675" cy="5588677"/>
          </a:xfrm>
        </p:grpSpPr>
        <p:grpSp>
          <p:nvGrpSpPr>
            <p:cNvPr id="90" name="그룹 89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522000" y="1506303"/>
              <a:ext cx="2319615" cy="253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현대캐피탈</a:t>
              </a: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운송관리시스템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0" name="타원 79"/>
            <p:cNvSpPr>
              <a:spLocks noChangeAspect="1"/>
            </p:cNvSpPr>
            <p:nvPr/>
          </p:nvSpPr>
          <p:spPr>
            <a:xfrm>
              <a:off x="1493150" y="5831394"/>
              <a:ext cx="216000" cy="2160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</a:rPr>
                <a:t>1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" name="그룹 205"/>
          <p:cNvGrpSpPr/>
          <p:nvPr/>
        </p:nvGrpSpPr>
        <p:grpSpPr>
          <a:xfrm>
            <a:off x="4016896" y="836712"/>
            <a:ext cx="3441675" cy="5588677"/>
            <a:chOff x="128464" y="836712"/>
            <a:chExt cx="3441675" cy="5588677"/>
          </a:xfrm>
        </p:grpSpPr>
        <p:sp>
          <p:nvSpPr>
            <p:cNvPr id="207" name="직사각형 206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1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2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직사각형 215"/>
          <p:cNvSpPr/>
          <p:nvPr/>
        </p:nvSpPr>
        <p:spPr>
          <a:xfrm>
            <a:off x="4016896" y="1429942"/>
            <a:ext cx="3443043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7" name="그룹 216"/>
          <p:cNvGrpSpPr/>
          <p:nvPr/>
        </p:nvGrpSpPr>
        <p:grpSpPr>
          <a:xfrm>
            <a:off x="4024689" y="2727072"/>
            <a:ext cx="3441600" cy="1931323"/>
            <a:chOff x="178763" y="2605180"/>
            <a:chExt cx="3441600" cy="1931323"/>
          </a:xfrm>
        </p:grpSpPr>
        <p:sp>
          <p:nvSpPr>
            <p:cNvPr id="218" name="직사각형 217"/>
            <p:cNvSpPr/>
            <p:nvPr/>
          </p:nvSpPr>
          <p:spPr>
            <a:xfrm>
              <a:off x="292609" y="2998459"/>
              <a:ext cx="2140111" cy="453595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</a:t>
              </a: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92609" y="3566501"/>
              <a:ext cx="2140111" cy="474617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</a:t>
              </a: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2549644" y="2999964"/>
              <a:ext cx="963196" cy="1041154"/>
            </a:xfrm>
            <a:prstGeom prst="rect">
              <a:avLst/>
            </a:prstGeom>
            <a:solidFill>
              <a:srgbClr val="2E2E2E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</a:t>
              </a:r>
            </a:p>
          </p:txBody>
        </p:sp>
        <p:cxnSp>
          <p:nvCxnSpPr>
            <p:cNvPr id="221" name="직선 연결선 220"/>
            <p:cNvCxnSpPr/>
            <p:nvPr/>
          </p:nvCxnSpPr>
          <p:spPr>
            <a:xfrm flipH="1">
              <a:off x="178763" y="4536503"/>
              <a:ext cx="3441600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 bwMode="auto">
            <a:xfrm>
              <a:off x="244984" y="4212584"/>
              <a:ext cx="94769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 아이디 저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92608" y="2605180"/>
              <a:ext cx="56306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endPara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4183014" y="1511562"/>
            <a:ext cx="231961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운송관리시스템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4183014" y="1917596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계획부터 차량 관제까지 운송과정에 필요한 업무지원을 스마트하게 관리해 드립니다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5" name="그룹 224"/>
          <p:cNvGrpSpPr/>
          <p:nvPr/>
        </p:nvGrpSpPr>
        <p:grpSpPr>
          <a:xfrm>
            <a:off x="4126938" y="4788921"/>
            <a:ext cx="3234322" cy="1411320"/>
            <a:chOff x="278518" y="4669707"/>
            <a:chExt cx="3234322" cy="1411320"/>
          </a:xfrm>
        </p:grpSpPr>
        <p:sp>
          <p:nvSpPr>
            <p:cNvPr id="226" name="직사각형 225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85748" y="4873972"/>
              <a:ext cx="19160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시스템 오픈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등록방법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오픈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등록방법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698172" y="5064177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703930" y="5251081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2698172" y="5435652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703930" y="5622556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2" name="타원 71"/>
          <p:cNvSpPr>
            <a:spLocks noChangeAspect="1"/>
          </p:cNvSpPr>
          <p:nvPr/>
        </p:nvSpPr>
        <p:spPr>
          <a:xfrm>
            <a:off x="5241056" y="558924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7510" y="980714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직사각형 118"/>
          <p:cNvSpPr/>
          <p:nvPr/>
        </p:nvSpPr>
        <p:spPr>
          <a:xfrm>
            <a:off x="4016896" y="838800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4293461" y="1337633"/>
            <a:ext cx="2941843" cy="4881377"/>
            <a:chOff x="4315412" y="1322027"/>
            <a:chExt cx="2941843" cy="4881377"/>
          </a:xfrm>
        </p:grpSpPr>
        <p:sp>
          <p:nvSpPr>
            <p:cNvPr id="70" name="직사각형 69"/>
            <p:cNvSpPr/>
            <p:nvPr/>
          </p:nvSpPr>
          <p:spPr>
            <a:xfrm>
              <a:off x="4315412" y="5589241"/>
              <a:ext cx="2941843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</p:grpSp>
      <p:sp>
        <p:nvSpPr>
          <p:cNvPr id="73" name="TextBox 72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308056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07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28903" y="1124744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17" idx="0"/>
            <a:endCxn id="4" idx="2"/>
          </p:cNvCxnSpPr>
          <p:nvPr/>
        </p:nvCxnSpPr>
        <p:spPr>
          <a:xfrm rot="5400000" flipH="1" flipV="1">
            <a:off x="3260520" y="531821"/>
            <a:ext cx="654064" cy="2582863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5837878" y="537326"/>
            <a:ext cx="654064" cy="257185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196258"/>
              </p:ext>
            </p:extLst>
          </p:nvPr>
        </p:nvGraphicFramePr>
        <p:xfrm>
          <a:off x="6924336" y="2150284"/>
          <a:ext cx="1053000" cy="1350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270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문의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이용약관관리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279795"/>
              </p:ext>
            </p:extLst>
          </p:nvPr>
        </p:nvGraphicFramePr>
        <p:xfrm>
          <a:off x="1712640" y="2150284"/>
          <a:ext cx="1166963" cy="29558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279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기초 정보 관리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내정보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카드 정보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차량 정보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예약내역 조회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취소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이력관리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쿠폰함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선물하기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포인트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trike="sngStrike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선물하기</a:t>
                      </a:r>
                      <a:endParaRPr lang="en-US" altLang="ko-KR" sz="900" b="0" strike="sngStrike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알림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3" name="꺾인 연결선 22"/>
          <p:cNvCxnSpPr>
            <a:stCxn id="16" idx="0"/>
            <a:endCxn id="4" idx="2"/>
          </p:cNvCxnSpPr>
          <p:nvPr/>
        </p:nvCxnSpPr>
        <p:spPr>
          <a:xfrm rot="16200000" flipV="1">
            <a:off x="4992951" y="1382253"/>
            <a:ext cx="654064" cy="88199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42327"/>
              </p:ext>
            </p:extLst>
          </p:nvPr>
        </p:nvGraphicFramePr>
        <p:xfrm>
          <a:off x="3449520" y="2150284"/>
          <a:ext cx="1148108" cy="9306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이용안내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요금안내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상품소개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997480"/>
              </p:ext>
            </p:extLst>
          </p:nvPr>
        </p:nvGraphicFramePr>
        <p:xfrm>
          <a:off x="5167545" y="2150284"/>
          <a:ext cx="1186873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6873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이용안내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요금안내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상품소개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4124247" y="1395547"/>
            <a:ext cx="654064" cy="8554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9563" y="785609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고객 </a:t>
            </a:r>
            <a:r>
              <a:rPr lang="ko-KR" altLang="en-US" sz="1200" b="1" dirty="0" err="1" smtClean="0">
                <a:latin typeface="+mn-ea"/>
                <a:ea typeface="+mn-ea"/>
              </a:rPr>
              <a:t>앱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사이트 </a:t>
            </a:r>
            <a:r>
              <a:rPr lang="ko-KR" altLang="en-US" sz="1200" b="1" dirty="0" err="1" smtClean="0">
                <a:latin typeface="+mn-ea"/>
                <a:ea typeface="+mn-ea"/>
              </a:rPr>
              <a:t>맵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29" name="오각형 28"/>
          <p:cNvSpPr/>
          <p:nvPr/>
        </p:nvSpPr>
        <p:spPr>
          <a:xfrm>
            <a:off x="1275952" y="5636055"/>
            <a:ext cx="1512168" cy="647454"/>
          </a:xfrm>
          <a:prstGeom prst="homePlate">
            <a:avLst>
              <a:gd name="adj" fmla="val 30034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선택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위치 선택 </a:t>
            </a:r>
          </a:p>
        </p:txBody>
      </p:sp>
      <p:sp>
        <p:nvSpPr>
          <p:cNvPr id="31" name="갈매기형 수장 30"/>
          <p:cNvSpPr/>
          <p:nvPr/>
        </p:nvSpPr>
        <p:spPr>
          <a:xfrm>
            <a:off x="2500088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상품 선택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정비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세차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1052512" y="5136064"/>
            <a:ext cx="8066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절차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4049142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세차 예약 </a:t>
            </a:r>
          </a:p>
        </p:txBody>
      </p:sp>
      <p:sp>
        <p:nvSpPr>
          <p:cNvPr id="33" name="갈매기형 수장 32"/>
          <p:cNvSpPr/>
          <p:nvPr/>
        </p:nvSpPr>
        <p:spPr>
          <a:xfrm>
            <a:off x="5601072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결제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현금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카드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쿠폰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포인트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7183629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완료 </a:t>
            </a:r>
          </a:p>
        </p:txBody>
      </p:sp>
      <p:sp>
        <p:nvSpPr>
          <p:cNvPr id="39" name="TextBox 38"/>
          <p:cNvSpPr txBox="1"/>
          <p:nvPr/>
        </p:nvSpPr>
        <p:spPr bwMode="auto">
          <a:xfrm>
            <a:off x="2617185" y="6398779"/>
            <a:ext cx="143195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날짜는 현재 시간에서 가장 가까운 시간으로 예약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3656856" y="3861048"/>
            <a:ext cx="314060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선물하기 관련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문자로 쿠폰의 번호를 넣어서 정리를 할것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쿠폰은 환불을 할 때 포인트로 하는 방향으로 정리 할것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정보에서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차계부를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차량의 운행 거리를 입력을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할수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779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10188" y="32173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개인정보 취급방침 내용 확인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344488" y="5920059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9650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개인정보취급방침</a:t>
            </a:r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1492544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44672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81522" y="49743"/>
            <a:ext cx="3643338" cy="216000"/>
          </a:xfrm>
        </p:spPr>
        <p:txBody>
          <a:bodyPr/>
          <a:lstStyle/>
          <a:p>
            <a:r>
              <a:rPr lang="en-US" altLang="ko-KR" dirty="0" smtClean="0"/>
              <a:t>HCS-Mobile-01-1107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 취급방침 내용을 팝업으로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개인정보취급방침내용 팝업이 닫힌다</a:t>
            </a:r>
            <a:r>
              <a:rPr lang="en-US" altLang="ko-KR" sz="900" dirty="0"/>
              <a:t>.</a:t>
            </a: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>
          <a:xfrm>
            <a:off x="7131757" y="48684"/>
            <a:ext cx="1224136" cy="216000"/>
          </a:xfrm>
        </p:spPr>
        <p:txBody>
          <a:bodyPr/>
          <a:lstStyle/>
          <a:p>
            <a:r>
              <a:rPr lang="ko-KR" altLang="en-US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41614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63600" y="838800"/>
            <a:chExt cx="3441675" cy="5588677"/>
          </a:xfrm>
        </p:grpSpPr>
        <p:sp>
          <p:nvSpPr>
            <p:cNvPr id="82" name="타원 81"/>
            <p:cNvSpPr>
              <a:spLocks noChangeAspect="1"/>
            </p:cNvSpPr>
            <p:nvPr/>
          </p:nvSpPr>
          <p:spPr>
            <a:xfrm>
              <a:off x="2652532" y="5828459"/>
              <a:ext cx="216000" cy="2160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bg1"/>
                  </a:solidFill>
                </a:rPr>
                <a:t>1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522000" y="1506303"/>
              <a:ext cx="2319615" cy="253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현대캐피탈</a:t>
              </a: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운송관리시스템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06" name="그룹 205"/>
          <p:cNvGrpSpPr/>
          <p:nvPr/>
        </p:nvGrpSpPr>
        <p:grpSpPr>
          <a:xfrm>
            <a:off x="4016896" y="836712"/>
            <a:ext cx="3441675" cy="5588677"/>
            <a:chOff x="128464" y="836712"/>
            <a:chExt cx="3441675" cy="5588677"/>
          </a:xfrm>
        </p:grpSpPr>
        <p:sp>
          <p:nvSpPr>
            <p:cNvPr id="207" name="직사각형 206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1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2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직사각형 215"/>
          <p:cNvSpPr/>
          <p:nvPr/>
        </p:nvSpPr>
        <p:spPr>
          <a:xfrm>
            <a:off x="4016896" y="1429942"/>
            <a:ext cx="3443043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7" name="그룹 216"/>
          <p:cNvGrpSpPr/>
          <p:nvPr/>
        </p:nvGrpSpPr>
        <p:grpSpPr>
          <a:xfrm>
            <a:off x="4024689" y="2727072"/>
            <a:ext cx="3441600" cy="1931323"/>
            <a:chOff x="178763" y="2605180"/>
            <a:chExt cx="3441600" cy="1931323"/>
          </a:xfrm>
        </p:grpSpPr>
        <p:sp>
          <p:nvSpPr>
            <p:cNvPr id="218" name="직사각형 217"/>
            <p:cNvSpPr/>
            <p:nvPr/>
          </p:nvSpPr>
          <p:spPr>
            <a:xfrm>
              <a:off x="292609" y="2998459"/>
              <a:ext cx="2140111" cy="453595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</a:t>
              </a: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92609" y="3566501"/>
              <a:ext cx="2140111" cy="474617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</a:t>
              </a: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2549644" y="2999964"/>
              <a:ext cx="963196" cy="1041154"/>
            </a:xfrm>
            <a:prstGeom prst="rect">
              <a:avLst/>
            </a:prstGeom>
            <a:solidFill>
              <a:srgbClr val="2E2E2E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</a:t>
              </a:r>
            </a:p>
          </p:txBody>
        </p:sp>
        <p:cxnSp>
          <p:nvCxnSpPr>
            <p:cNvPr id="221" name="직선 연결선 220"/>
            <p:cNvCxnSpPr/>
            <p:nvPr/>
          </p:nvCxnSpPr>
          <p:spPr>
            <a:xfrm flipH="1">
              <a:off x="178763" y="4536503"/>
              <a:ext cx="3441600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 bwMode="auto">
            <a:xfrm>
              <a:off x="244984" y="4212584"/>
              <a:ext cx="94769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 아이디 저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92608" y="2605180"/>
              <a:ext cx="56306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endPara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4126938" y="4788921"/>
            <a:ext cx="3234322" cy="1411320"/>
            <a:chOff x="278518" y="4669707"/>
            <a:chExt cx="3234322" cy="1411320"/>
          </a:xfrm>
        </p:grpSpPr>
        <p:sp>
          <p:nvSpPr>
            <p:cNvPr id="226" name="직사각형 225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85748" y="4873972"/>
              <a:ext cx="19160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시스템 오픈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등록방법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오픈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등록방법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698172" y="5064177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703930" y="5251081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2698172" y="5435652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703930" y="5622556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4183014" y="1511562"/>
            <a:ext cx="231961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운송관리시스템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4183014" y="1917596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계획부터 차량 관제까지 운송과정에 필요한 업무지원을 스마트하게 관리해 드립니다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타원 71"/>
          <p:cNvSpPr>
            <a:spLocks noChangeAspect="1"/>
          </p:cNvSpPr>
          <p:nvPr/>
        </p:nvSpPr>
        <p:spPr>
          <a:xfrm>
            <a:off x="5241032" y="555533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0467" y="101667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직사각형 118"/>
          <p:cNvSpPr/>
          <p:nvPr/>
        </p:nvSpPr>
        <p:spPr>
          <a:xfrm>
            <a:off x="4015331" y="845609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4313275" y="1333472"/>
            <a:ext cx="2943980" cy="4881377"/>
            <a:chOff x="4313276" y="1322027"/>
            <a:chExt cx="2943980" cy="4881377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  <p:sp>
          <p:nvSpPr>
            <p:cNvPr id="70" name="직사각형 69"/>
            <p:cNvSpPr/>
            <p:nvPr/>
          </p:nvSpPr>
          <p:spPr>
            <a:xfrm>
              <a:off x="4313276" y="5589241"/>
              <a:ext cx="2943980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313275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432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HCS-Mobile-01-1108</a:t>
            </a:r>
            <a:endParaRPr lang="ko-KR" altLang="en-US" dirty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00663" y="32173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 </a:t>
            </a:r>
            <a:r>
              <a:rPr lang="ko-KR" altLang="en-US" dirty="0" smtClean="0"/>
              <a:t>사용자</a:t>
            </a:r>
            <a:r>
              <a:rPr lang="en-US" altLang="ko-KR" dirty="0"/>
              <a:t> </a:t>
            </a:r>
            <a:r>
              <a:rPr lang="ko-KR" altLang="en-US" dirty="0" smtClean="0"/>
              <a:t>약관 동의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최초로그인시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208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 smtClean="0"/>
              <a:t>이용 약관 동의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이용약관 내용 팝업이 표출된다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체크박스를 클릭하여 이용약관에 동의의사를 표시한다</a:t>
            </a:r>
            <a:r>
              <a:rPr lang="en-US" altLang="ko-KR" sz="900" dirty="0"/>
              <a:t>..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체크박스를 클릭하여 개인정보 처리방침 동의의사를 표시한다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체크박스 클릭하여 개인정보 취급방침 동의의사를 표시한다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전체 동의 </a:t>
            </a:r>
            <a:r>
              <a:rPr lang="ko-KR" altLang="en-US" sz="900" dirty="0" err="1"/>
              <a:t>체크시</a:t>
            </a:r>
            <a:r>
              <a:rPr lang="ko-KR" altLang="en-US" sz="900" dirty="0"/>
              <a:t> 이용약관</a:t>
            </a:r>
            <a:r>
              <a:rPr lang="en-US" altLang="ko-KR" sz="900" dirty="0"/>
              <a:t>, </a:t>
            </a:r>
            <a:r>
              <a:rPr lang="ko-KR" altLang="en-US" sz="900" dirty="0"/>
              <a:t>개인정보 처리방침</a:t>
            </a:r>
            <a:r>
              <a:rPr lang="en-US" altLang="ko-KR" sz="900" dirty="0"/>
              <a:t>, </a:t>
            </a:r>
            <a:r>
              <a:rPr lang="ko-KR" altLang="en-US" sz="900" dirty="0"/>
              <a:t>개인정보 취급방침 모두 동의함에 체크된다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</a:t>
            </a:r>
            <a:r>
              <a:rPr lang="ko-KR" altLang="en-US" sz="900" dirty="0" smtClean="0"/>
              <a:t>모든 약관에 동의해야만 계약서 화면으로 이동한다</a:t>
            </a:r>
            <a:r>
              <a:rPr lang="en-US" altLang="ko-KR" sz="900" dirty="0" smtClean="0"/>
              <a:t>.(</a:t>
            </a:r>
            <a:r>
              <a:rPr lang="ko-KR" altLang="en-US" sz="900" dirty="0"/>
              <a:t>전자문서 연동</a:t>
            </a:r>
            <a:r>
              <a:rPr lang="en-US" altLang="ko-KR" sz="900" dirty="0" smtClean="0"/>
              <a:t>)</a:t>
            </a: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 smtClean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취소버튼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로그인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이용약관 팝업이 닫힌다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</a:p>
          <a:p>
            <a:endParaRPr lang="ko-KR" altLang="en-US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50900" y="838800"/>
            <a:chExt cx="3441675" cy="5588677"/>
          </a:xfrm>
        </p:grpSpPr>
        <p:pic>
          <p:nvPicPr>
            <p:cNvPr id="27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00" y="982802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75780" y="1550233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 flipH="1">
              <a:off x="556202" y="1802508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350900" y="838800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0900" y="838800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60634" y="1878733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69742" y="2852936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 flipH="1">
              <a:off x="550164" y="3105211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/>
            <p:cNvSpPr/>
            <p:nvPr/>
          </p:nvSpPr>
          <p:spPr>
            <a:xfrm>
              <a:off x="454596" y="3181436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7042" y="4142520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>
            <a:xfrm flipH="1">
              <a:off x="537464" y="4394795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/>
            <p:cNvSpPr/>
            <p:nvPr/>
          </p:nvSpPr>
          <p:spPr>
            <a:xfrm>
              <a:off x="441896" y="4471020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 bwMode="auto">
            <a:xfrm>
              <a:off x="417196" y="25649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 bwMode="auto">
            <a:xfrm>
              <a:off x="445361" y="3861048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 bwMode="auto">
            <a:xfrm>
              <a:off x="450404" y="5157192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1597489" y="5373796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모서리가 둥근 직사각형 158"/>
            <p:cNvSpPr/>
            <p:nvPr/>
          </p:nvSpPr>
          <p:spPr>
            <a:xfrm>
              <a:off x="2102130" y="5811138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31605" y="836712"/>
            <a:ext cx="3441675" cy="5588677"/>
            <a:chOff x="4031605" y="836712"/>
            <a:chExt cx="3441675" cy="5588677"/>
          </a:xfrm>
        </p:grpSpPr>
        <p:pic>
          <p:nvPicPr>
            <p:cNvPr id="16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TextBox 162"/>
            <p:cNvSpPr txBox="1"/>
            <p:nvPr/>
          </p:nvSpPr>
          <p:spPr>
            <a:xfrm>
              <a:off x="4156485" y="1548145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4" name="직선 연결선 163"/>
            <p:cNvCxnSpPr/>
            <p:nvPr/>
          </p:nvCxnSpPr>
          <p:spPr>
            <a:xfrm flipH="1">
              <a:off x="4236907" y="1800420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/>
            <p:cNvSpPr/>
            <p:nvPr/>
          </p:nvSpPr>
          <p:spPr>
            <a:xfrm>
              <a:off x="4031605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4031605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4141339" y="1876645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150447" y="2850848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9" name="직선 연결선 168"/>
            <p:cNvCxnSpPr/>
            <p:nvPr/>
          </p:nvCxnSpPr>
          <p:spPr>
            <a:xfrm flipH="1">
              <a:off x="4230869" y="3103123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직사각형 169"/>
            <p:cNvSpPr/>
            <p:nvPr/>
          </p:nvSpPr>
          <p:spPr>
            <a:xfrm>
              <a:off x="4135301" y="3179348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137747" y="4140432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2" name="직선 연결선 171"/>
            <p:cNvCxnSpPr/>
            <p:nvPr/>
          </p:nvCxnSpPr>
          <p:spPr>
            <a:xfrm flipH="1">
              <a:off x="4218169" y="4392707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4122601" y="4468932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TextBox 173"/>
            <p:cNvSpPr txBox="1"/>
            <p:nvPr/>
          </p:nvSpPr>
          <p:spPr bwMode="auto">
            <a:xfrm>
              <a:off x="4097901" y="2562816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TextBox 174"/>
            <p:cNvSpPr txBox="1"/>
            <p:nvPr/>
          </p:nvSpPr>
          <p:spPr bwMode="auto">
            <a:xfrm>
              <a:off x="4126066" y="3858960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TextBox 175"/>
            <p:cNvSpPr txBox="1"/>
            <p:nvPr/>
          </p:nvSpPr>
          <p:spPr bwMode="auto">
            <a:xfrm>
              <a:off x="4169209" y="51551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5278194" y="5371708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6486165" y="5809201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tx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84" name="타원 183"/>
          <p:cNvSpPr>
            <a:spLocks noChangeAspect="1"/>
          </p:cNvSpPr>
          <p:nvPr/>
        </p:nvSpPr>
        <p:spPr>
          <a:xfrm>
            <a:off x="1928664" y="206087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5" name="타원 184"/>
          <p:cNvSpPr>
            <a:spLocks noChangeAspect="1"/>
          </p:cNvSpPr>
          <p:nvPr/>
        </p:nvSpPr>
        <p:spPr>
          <a:xfrm>
            <a:off x="344512" y="249289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6" name="타원 185"/>
          <p:cNvSpPr>
            <a:spLocks noChangeAspect="1"/>
          </p:cNvSpPr>
          <p:nvPr/>
        </p:nvSpPr>
        <p:spPr>
          <a:xfrm>
            <a:off x="344488" y="378906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7" name="타원 186"/>
          <p:cNvSpPr>
            <a:spLocks noChangeAspect="1"/>
          </p:cNvSpPr>
          <p:nvPr/>
        </p:nvSpPr>
        <p:spPr>
          <a:xfrm>
            <a:off x="365720" y="505127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8" name="타원 187"/>
          <p:cNvSpPr>
            <a:spLocks noChangeAspect="1"/>
          </p:cNvSpPr>
          <p:nvPr/>
        </p:nvSpPr>
        <p:spPr>
          <a:xfrm>
            <a:off x="1509340" y="527583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9" name="타원 188"/>
          <p:cNvSpPr>
            <a:spLocks noChangeAspect="1"/>
          </p:cNvSpPr>
          <p:nvPr/>
        </p:nvSpPr>
        <p:spPr>
          <a:xfrm>
            <a:off x="2036664" y="567594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6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0" name="모서리가 둥근 직사각형 189"/>
          <p:cNvSpPr/>
          <p:nvPr/>
        </p:nvSpPr>
        <p:spPr>
          <a:xfrm>
            <a:off x="1129755" y="580524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1" name="타원 190"/>
          <p:cNvSpPr>
            <a:spLocks noChangeAspect="1"/>
          </p:cNvSpPr>
          <p:nvPr/>
        </p:nvSpPr>
        <p:spPr>
          <a:xfrm>
            <a:off x="1010641" y="566384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7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2" name="타원 191"/>
          <p:cNvSpPr>
            <a:spLocks noChangeAspect="1"/>
          </p:cNvSpPr>
          <p:nvPr/>
        </p:nvSpPr>
        <p:spPr>
          <a:xfrm>
            <a:off x="5241032" y="558924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8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7892628" y="4005064"/>
            <a:ext cx="1800200" cy="974668"/>
            <a:chOff x="7905328" y="2238308"/>
            <a:chExt cx="1800200" cy="974668"/>
          </a:xfrm>
        </p:grpSpPr>
        <p:sp>
          <p:nvSpPr>
            <p:cNvPr id="66" name="직사각형 65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 bwMode="auto">
            <a:xfrm>
              <a:off x="7905328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모든 약관동의는 필수사항 입니다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5363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직사각형 178"/>
          <p:cNvSpPr/>
          <p:nvPr/>
        </p:nvSpPr>
        <p:spPr>
          <a:xfrm>
            <a:off x="4038618" y="855134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80" name="그룹 179"/>
          <p:cNvGrpSpPr/>
          <p:nvPr/>
        </p:nvGrpSpPr>
        <p:grpSpPr>
          <a:xfrm>
            <a:off x="4305400" y="1354911"/>
            <a:ext cx="2954674" cy="4881377"/>
            <a:chOff x="4302582" y="1322027"/>
            <a:chExt cx="2954674" cy="4881377"/>
          </a:xfrm>
        </p:grpSpPr>
        <p:pic>
          <p:nvPicPr>
            <p:cNvPr id="181" name="그림 18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5139" y="1322027"/>
              <a:ext cx="2952117" cy="4267213"/>
            </a:xfrm>
            <a:prstGeom prst="rect">
              <a:avLst/>
            </a:prstGeom>
          </p:spPr>
        </p:pic>
        <p:sp>
          <p:nvSpPr>
            <p:cNvPr id="182" name="직사각형 181"/>
            <p:cNvSpPr/>
            <p:nvPr/>
          </p:nvSpPr>
          <p:spPr>
            <a:xfrm>
              <a:off x="4302582" y="5589241"/>
              <a:ext cx="2954674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모서리가 둥근 직사각형 182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323546" y="918488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92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HCS-Mobile-01-1109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0899" y="324842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/>
              <a:t>사용자 개인정보 처리방침 상세내용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/>
              <a:t>개인정보 </a:t>
            </a:r>
            <a:r>
              <a:rPr lang="ko-KR" altLang="en-US" dirty="0" smtClean="0"/>
              <a:t>처리방침 </a:t>
            </a:r>
            <a:r>
              <a:rPr lang="ko-KR" altLang="en-US" dirty="0"/>
              <a:t>동의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개인정보처리방침 내용이 팝업으로 표출된다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 처리방침 팝업이 닫힌다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</a:p>
          <a:p>
            <a:endParaRPr lang="ko-KR" altLang="en-US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32089" y="71401"/>
            <a:ext cx="1071001" cy="216000"/>
          </a:xfrm>
        </p:spPr>
        <p:txBody>
          <a:bodyPr/>
          <a:lstStyle/>
          <a:p>
            <a:r>
              <a:rPr lang="ko-KR" altLang="en-US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50900" y="838800"/>
            <a:chExt cx="3441675" cy="5588677"/>
          </a:xfrm>
        </p:grpSpPr>
        <p:pic>
          <p:nvPicPr>
            <p:cNvPr id="27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00" y="982802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75780" y="1550233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 flipH="1">
              <a:off x="556202" y="1802508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350900" y="838800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0900" y="838800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60634" y="1878733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69742" y="2852936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 flipH="1">
              <a:off x="550164" y="3105211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/>
            <p:cNvSpPr/>
            <p:nvPr/>
          </p:nvSpPr>
          <p:spPr>
            <a:xfrm>
              <a:off x="454596" y="3181436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7042" y="4142520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>
            <a:xfrm flipH="1">
              <a:off x="537464" y="4394795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/>
            <p:cNvSpPr/>
            <p:nvPr/>
          </p:nvSpPr>
          <p:spPr>
            <a:xfrm>
              <a:off x="441896" y="4471020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 bwMode="auto">
            <a:xfrm>
              <a:off x="417196" y="25649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 bwMode="auto">
            <a:xfrm>
              <a:off x="445361" y="3861048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 bwMode="auto">
            <a:xfrm>
              <a:off x="488504" y="5157192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1597489" y="5373796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31605" y="836712"/>
            <a:ext cx="3441675" cy="5588677"/>
            <a:chOff x="4031605" y="836712"/>
            <a:chExt cx="3441675" cy="5588677"/>
          </a:xfrm>
        </p:grpSpPr>
        <p:pic>
          <p:nvPicPr>
            <p:cNvPr id="16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TextBox 162"/>
            <p:cNvSpPr txBox="1"/>
            <p:nvPr/>
          </p:nvSpPr>
          <p:spPr>
            <a:xfrm>
              <a:off x="4156485" y="1548145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4" name="직선 연결선 163"/>
            <p:cNvCxnSpPr/>
            <p:nvPr/>
          </p:nvCxnSpPr>
          <p:spPr>
            <a:xfrm flipH="1">
              <a:off x="4236907" y="1800420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/>
            <p:cNvSpPr/>
            <p:nvPr/>
          </p:nvSpPr>
          <p:spPr>
            <a:xfrm>
              <a:off x="4031605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4031605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4141339" y="1876645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150447" y="2850848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9" name="직선 연결선 168"/>
            <p:cNvCxnSpPr/>
            <p:nvPr/>
          </p:nvCxnSpPr>
          <p:spPr>
            <a:xfrm flipH="1">
              <a:off x="4230869" y="3103123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직사각형 169"/>
            <p:cNvSpPr/>
            <p:nvPr/>
          </p:nvSpPr>
          <p:spPr>
            <a:xfrm>
              <a:off x="4135301" y="3179348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137747" y="4140432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2" name="직선 연결선 171"/>
            <p:cNvCxnSpPr/>
            <p:nvPr/>
          </p:nvCxnSpPr>
          <p:spPr>
            <a:xfrm flipH="1">
              <a:off x="4218169" y="4392707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4122601" y="4468932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TextBox 173"/>
            <p:cNvSpPr txBox="1"/>
            <p:nvPr/>
          </p:nvSpPr>
          <p:spPr bwMode="auto">
            <a:xfrm>
              <a:off x="4097901" y="2562816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TextBox 174"/>
            <p:cNvSpPr txBox="1"/>
            <p:nvPr/>
          </p:nvSpPr>
          <p:spPr bwMode="auto">
            <a:xfrm>
              <a:off x="4126066" y="3858960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TextBox 175"/>
            <p:cNvSpPr txBox="1"/>
            <p:nvPr/>
          </p:nvSpPr>
          <p:spPr bwMode="auto">
            <a:xfrm>
              <a:off x="4169209" y="51551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5278194" y="5371708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6486165" y="5809201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tx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5" name="타원 54"/>
          <p:cNvSpPr>
            <a:spLocks noChangeAspect="1"/>
          </p:cNvSpPr>
          <p:nvPr/>
        </p:nvSpPr>
        <p:spPr>
          <a:xfrm>
            <a:off x="1928664" y="335701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2159193" y="5829648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</a:t>
            </a:r>
            <a:r>
              <a:rPr lang="ko-KR" altLang="en-US" sz="800" dirty="0">
                <a:solidFill>
                  <a:schemeClr val="bg1"/>
                </a:solidFill>
              </a:rPr>
              <a:t>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079381" y="581796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6" name="타원 55"/>
          <p:cNvSpPr>
            <a:spLocks noChangeAspect="1"/>
          </p:cNvSpPr>
          <p:nvPr/>
        </p:nvSpPr>
        <p:spPr>
          <a:xfrm>
            <a:off x="5253756" y="555535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5624" y="994859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직사각형 178"/>
          <p:cNvSpPr/>
          <p:nvPr/>
        </p:nvSpPr>
        <p:spPr>
          <a:xfrm>
            <a:off x="4038618" y="845609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4321011" y="1270848"/>
            <a:ext cx="2941843" cy="4881377"/>
            <a:chOff x="4315412" y="1322027"/>
            <a:chExt cx="2941843" cy="4881377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  <p:sp>
          <p:nvSpPr>
            <p:cNvPr id="53" name="직사각형 52"/>
            <p:cNvSpPr/>
            <p:nvPr/>
          </p:nvSpPr>
          <p:spPr>
            <a:xfrm>
              <a:off x="4315412" y="5589241"/>
              <a:ext cx="2941843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314007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20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HCS-Mobile-01-1110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10188" y="32173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약관 동의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최초 로그인시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965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개인정보 취급방침 동의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5956144"/>
          </a:xfrm>
        </p:spPr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개인정보처리방침 내용이 팝업으로 표출된다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 처리방침 팝업이 닫힌다</a:t>
            </a:r>
            <a:r>
              <a:rPr lang="en-US" altLang="ko-KR" sz="900" dirty="0" smtClean="0"/>
              <a:t>.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4"/>
          </p:nvPr>
        </p:nvSpPr>
        <p:spPr>
          <a:xfrm>
            <a:off x="5330006" y="6763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50900" y="838800"/>
            <a:chExt cx="3441675" cy="5588677"/>
          </a:xfrm>
        </p:grpSpPr>
        <p:pic>
          <p:nvPicPr>
            <p:cNvPr id="27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00" y="982802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75780" y="1550233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 flipH="1">
              <a:off x="556202" y="1802508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350900" y="838800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0900" y="838800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60634" y="1878733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69742" y="2852936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 flipH="1">
              <a:off x="550164" y="3105211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/>
            <p:cNvSpPr/>
            <p:nvPr/>
          </p:nvSpPr>
          <p:spPr>
            <a:xfrm>
              <a:off x="454596" y="3181436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7042" y="4142520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>
            <a:xfrm flipH="1">
              <a:off x="537464" y="4394795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/>
            <p:cNvSpPr/>
            <p:nvPr/>
          </p:nvSpPr>
          <p:spPr>
            <a:xfrm>
              <a:off x="441896" y="4471020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 bwMode="auto">
            <a:xfrm>
              <a:off x="417196" y="25649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 bwMode="auto">
            <a:xfrm>
              <a:off x="445361" y="3861048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 bwMode="auto">
            <a:xfrm>
              <a:off x="488504" y="5157192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1597489" y="5373796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31605" y="836712"/>
            <a:ext cx="3441675" cy="5588677"/>
            <a:chOff x="4031605" y="836712"/>
            <a:chExt cx="3441675" cy="5588677"/>
          </a:xfrm>
        </p:grpSpPr>
        <p:pic>
          <p:nvPicPr>
            <p:cNvPr id="16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TextBox 162"/>
            <p:cNvSpPr txBox="1"/>
            <p:nvPr/>
          </p:nvSpPr>
          <p:spPr>
            <a:xfrm>
              <a:off x="4156485" y="1548145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4" name="직선 연결선 163"/>
            <p:cNvCxnSpPr/>
            <p:nvPr/>
          </p:nvCxnSpPr>
          <p:spPr>
            <a:xfrm flipH="1">
              <a:off x="4236907" y="1800420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/>
            <p:cNvSpPr/>
            <p:nvPr/>
          </p:nvSpPr>
          <p:spPr>
            <a:xfrm>
              <a:off x="4031605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4031605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4141339" y="1876645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150447" y="2850848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9" name="직선 연결선 168"/>
            <p:cNvCxnSpPr/>
            <p:nvPr/>
          </p:nvCxnSpPr>
          <p:spPr>
            <a:xfrm flipH="1">
              <a:off x="4230869" y="3103123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직사각형 169"/>
            <p:cNvSpPr/>
            <p:nvPr/>
          </p:nvSpPr>
          <p:spPr>
            <a:xfrm>
              <a:off x="4135301" y="3179348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137747" y="4140432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2" name="직선 연결선 171"/>
            <p:cNvCxnSpPr/>
            <p:nvPr/>
          </p:nvCxnSpPr>
          <p:spPr>
            <a:xfrm flipH="1">
              <a:off x="4218169" y="4392707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4122601" y="4468932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TextBox 173"/>
            <p:cNvSpPr txBox="1"/>
            <p:nvPr/>
          </p:nvSpPr>
          <p:spPr bwMode="auto">
            <a:xfrm>
              <a:off x="4097901" y="2562816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TextBox 174"/>
            <p:cNvSpPr txBox="1"/>
            <p:nvPr/>
          </p:nvSpPr>
          <p:spPr bwMode="auto">
            <a:xfrm>
              <a:off x="4126066" y="3858960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TextBox 175"/>
            <p:cNvSpPr txBox="1"/>
            <p:nvPr/>
          </p:nvSpPr>
          <p:spPr bwMode="auto">
            <a:xfrm>
              <a:off x="4169209" y="51551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5278194" y="5371708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6486165" y="5809201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tx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1" name="타원 50"/>
          <p:cNvSpPr>
            <a:spLocks noChangeAspect="1"/>
          </p:cNvSpPr>
          <p:nvPr/>
        </p:nvSpPr>
        <p:spPr>
          <a:xfrm>
            <a:off x="1928664" y="465316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168861" y="580920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151528" y="580524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</a:t>
            </a:r>
            <a:r>
              <a:rPr lang="ko-KR" altLang="en-US" sz="800" dirty="0">
                <a:solidFill>
                  <a:schemeClr val="bg1"/>
                </a:solidFill>
              </a:rPr>
              <a:t>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9" name="타원 58"/>
          <p:cNvSpPr>
            <a:spLocks noChangeAspect="1"/>
          </p:cNvSpPr>
          <p:nvPr/>
        </p:nvSpPr>
        <p:spPr>
          <a:xfrm>
            <a:off x="5241056" y="558924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4688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직사각형 178"/>
          <p:cNvSpPr/>
          <p:nvPr/>
        </p:nvSpPr>
        <p:spPr>
          <a:xfrm>
            <a:off x="4038306" y="855134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300662" y="1281839"/>
            <a:ext cx="2943980" cy="4881377"/>
            <a:chOff x="4313276" y="1322027"/>
            <a:chExt cx="2943980" cy="488137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  <p:sp>
          <p:nvSpPr>
            <p:cNvPr id="54" name="직사각형 53"/>
            <p:cNvSpPr/>
            <p:nvPr/>
          </p:nvSpPr>
          <p:spPr>
            <a:xfrm>
              <a:off x="4313276" y="5589241"/>
              <a:ext cx="2943980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333071" y="930171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20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HCS-Mobile-01-1113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84465" y="321734"/>
            <a:ext cx="3024336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메인 화면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 &gt; </a:t>
            </a:r>
            <a:r>
              <a:rPr lang="ko-KR" altLang="en-US" dirty="0" smtClean="0"/>
              <a:t>메뉴조</a:t>
            </a:r>
            <a:r>
              <a:rPr lang="ko-KR" altLang="en-US" dirty="0"/>
              <a:t>작</a:t>
            </a:r>
            <a:endParaRPr lang="en-US" altLang="ko-KR" dirty="0" smtClean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메뉴버튼</a:t>
            </a:r>
            <a:r>
              <a:rPr lang="en-US" altLang="ko-KR" sz="900" dirty="0"/>
              <a:t>(     )</a:t>
            </a:r>
            <a:r>
              <a:rPr lang="ko-KR" altLang="en-US" sz="900" dirty="0"/>
              <a:t> </a:t>
            </a:r>
            <a:r>
              <a:rPr lang="ko-KR" altLang="en-US" sz="900" dirty="0" err="1"/>
              <a:t>클릭시</a:t>
            </a:r>
            <a:r>
              <a:rPr lang="en-US" altLang="ko-KR" sz="900" dirty="0"/>
              <a:t>,</a:t>
            </a:r>
            <a:r>
              <a:rPr lang="ko-KR" altLang="en-US" sz="900" dirty="0"/>
              <a:t> 화면이 우측으로 밀리며 </a:t>
            </a:r>
            <a:r>
              <a:rPr lang="ko-KR" altLang="en-US" sz="900" dirty="0" err="1"/>
              <a:t>메뉴트리가</a:t>
            </a:r>
            <a:r>
              <a:rPr lang="ko-KR" altLang="en-US" sz="900" dirty="0"/>
              <a:t> 펼쳐진다</a:t>
            </a:r>
            <a:r>
              <a:rPr lang="en-US" altLang="ko-KR" sz="900" dirty="0"/>
              <a:t>. (</a:t>
            </a:r>
            <a:r>
              <a:rPr lang="ko-KR" altLang="en-US" sz="900" dirty="0" err="1"/>
              <a:t>사용자별</a:t>
            </a:r>
            <a:r>
              <a:rPr lang="ko-KR" altLang="en-US" sz="900" dirty="0"/>
              <a:t> </a:t>
            </a:r>
            <a:r>
              <a:rPr lang="ko-KR" altLang="en-US" sz="900" dirty="0" err="1"/>
              <a:t>메뉴트리</a:t>
            </a:r>
            <a:r>
              <a:rPr lang="ko-KR" altLang="en-US" sz="900" dirty="0"/>
              <a:t> 참조</a:t>
            </a:r>
            <a:r>
              <a:rPr lang="en-US" altLang="ko-KR" sz="900" dirty="0"/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홈버튼</a:t>
            </a:r>
            <a:r>
              <a:rPr lang="en-US" altLang="ko-KR" sz="900" dirty="0"/>
              <a:t>(     </a:t>
            </a:r>
            <a:r>
              <a:rPr lang="en-US" altLang="ko-KR" sz="900" dirty="0" smtClean="0"/>
              <a:t>  )</a:t>
            </a:r>
            <a:r>
              <a:rPr lang="ko-KR" altLang="en-US" sz="900" dirty="0" smtClean="0"/>
              <a:t> </a:t>
            </a:r>
            <a:r>
              <a:rPr lang="ko-KR" altLang="en-US" sz="900" dirty="0" err="1"/>
              <a:t>클릭시</a:t>
            </a:r>
            <a:r>
              <a:rPr lang="en-US" altLang="ko-KR" sz="900" dirty="0"/>
              <a:t>, </a:t>
            </a:r>
            <a:r>
              <a:rPr lang="ko-KR" altLang="en-US" sz="900" dirty="0" smtClean="0"/>
              <a:t>모든 화면에서 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이동한다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메인화면에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월단위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실적이 화면과 같이 간략히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버튼을 클릭하면 공지사항화면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 </a:t>
            </a:r>
            <a:r>
              <a:rPr lang="ko-KR" altLang="en-US" sz="900" dirty="0"/>
              <a:t>신규내용이 있을 경우  </a:t>
            </a:r>
            <a:r>
              <a:rPr lang="ko-KR" altLang="en-US" sz="900" dirty="0" smtClean="0"/>
              <a:t>표시된다</a:t>
            </a:r>
            <a:r>
              <a:rPr lang="en-US" altLang="ko-KR" sz="900" dirty="0" smtClean="0"/>
              <a:t>.  </a:t>
            </a:r>
            <a:r>
              <a:rPr lang="en-US" altLang="ko-KR" sz="900" dirty="0"/>
              <a:t>– </a:t>
            </a:r>
            <a:r>
              <a:rPr lang="ko-KR" altLang="en-US" sz="900" dirty="0" smtClean="0">
                <a:solidFill>
                  <a:srgbClr val="FF0000"/>
                </a:solidFill>
              </a:rPr>
              <a:t>사용자의 경우 공지사항 중 법인공지만 </a:t>
            </a:r>
            <a:r>
              <a:rPr lang="ko-KR" altLang="en-US" sz="900" dirty="0">
                <a:solidFill>
                  <a:srgbClr val="FF0000"/>
                </a:solidFill>
              </a:rPr>
              <a:t>표출한다</a:t>
            </a:r>
            <a:r>
              <a:rPr lang="en-US" altLang="ko-KR" sz="900" dirty="0" smtClean="0">
                <a:solidFill>
                  <a:srgbClr val="FF0000"/>
                </a:solidFill>
              </a:rPr>
              <a:t>.</a:t>
            </a:r>
            <a:r>
              <a:rPr lang="en-US" altLang="ko-KR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개이며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제목길이가 길경우 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표출한다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solidFill>
                <a:srgbClr val="FF0000"/>
              </a:solidFill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출근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퇴근 보고를 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토글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배차관리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화면으로 이동한다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/>
              <a:t>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41614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68" name="타원 67"/>
          <p:cNvSpPr>
            <a:spLocks noChangeAspect="1"/>
          </p:cNvSpPr>
          <p:nvPr/>
        </p:nvSpPr>
        <p:spPr>
          <a:xfrm>
            <a:off x="7748498" y="2528936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0" name="타원 69"/>
          <p:cNvSpPr>
            <a:spLocks noChangeAspect="1"/>
          </p:cNvSpPr>
          <p:nvPr/>
        </p:nvSpPr>
        <p:spPr>
          <a:xfrm>
            <a:off x="2803400" y="4869160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8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130" y="871737"/>
            <a:ext cx="144000" cy="16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75780" y="1550233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월 전체 운송 실적 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9" name="직선 연결선 88"/>
          <p:cNvCxnSpPr/>
          <p:nvPr/>
        </p:nvCxnSpPr>
        <p:spPr>
          <a:xfrm flipH="1">
            <a:off x="556202" y="1802508"/>
            <a:ext cx="1156438" cy="0"/>
          </a:xfrm>
          <a:prstGeom prst="line">
            <a:avLst/>
          </a:prstGeom>
          <a:ln w="889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987861"/>
              </p:ext>
            </p:extLst>
          </p:nvPr>
        </p:nvGraphicFramePr>
        <p:xfrm>
          <a:off x="498360" y="1946524"/>
          <a:ext cx="3160480" cy="1472890"/>
        </p:xfrm>
        <a:graphic>
          <a:graphicData uri="http://schemas.openxmlformats.org/drawingml/2006/table">
            <a:tbl>
              <a:tblPr/>
              <a:tblGrid>
                <a:gridCol w="1142272"/>
                <a:gridCol w="2018208"/>
              </a:tblGrid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근 무 일 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배 송 처 수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인수확인수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 동 거 리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 행 시 간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1" name="직사각형 90"/>
          <p:cNvSpPr/>
          <p:nvPr/>
        </p:nvSpPr>
        <p:spPr>
          <a:xfrm>
            <a:off x="350900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50900" y="83880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94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00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" name="그룹 106"/>
          <p:cNvGrpSpPr/>
          <p:nvPr/>
        </p:nvGrpSpPr>
        <p:grpSpPr>
          <a:xfrm>
            <a:off x="453224" y="4653136"/>
            <a:ext cx="3234322" cy="1152128"/>
            <a:chOff x="278518" y="4669707"/>
            <a:chExt cx="3234322" cy="1411320"/>
          </a:xfrm>
        </p:grpSpPr>
        <p:sp>
          <p:nvSpPr>
            <p:cNvPr id="108" name="직사각형 107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18058" y="4873972"/>
              <a:ext cx="19160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347622" y="1432300"/>
            <a:ext cx="3448800" cy="3133066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4" name="타원 203"/>
          <p:cNvSpPr>
            <a:spLocks noChangeAspect="1"/>
          </p:cNvSpPr>
          <p:nvPr/>
        </p:nvSpPr>
        <p:spPr>
          <a:xfrm>
            <a:off x="331788" y="90872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06" name="타원 205"/>
          <p:cNvSpPr>
            <a:spLocks noChangeAspect="1"/>
          </p:cNvSpPr>
          <p:nvPr/>
        </p:nvSpPr>
        <p:spPr>
          <a:xfrm>
            <a:off x="363306" y="152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8708" y="4844550"/>
            <a:ext cx="47586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법인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타원 66"/>
          <p:cNvSpPr>
            <a:spLocks noChangeAspect="1"/>
          </p:cNvSpPr>
          <p:nvPr/>
        </p:nvSpPr>
        <p:spPr>
          <a:xfrm>
            <a:off x="3402756" y="458112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1840" y="101460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/>
          <p:cNvSpPr>
            <a:spLocks noChangeAspect="1"/>
          </p:cNvSpPr>
          <p:nvPr/>
        </p:nvSpPr>
        <p:spPr>
          <a:xfrm>
            <a:off x="3311919" y="94166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4356" y="1500266"/>
            <a:ext cx="172928" cy="17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직사각형 85"/>
          <p:cNvSpPr/>
          <p:nvPr/>
        </p:nvSpPr>
        <p:spPr>
          <a:xfrm>
            <a:off x="336988" y="5918093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출근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467792" y="5913288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배차관리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2635746" y="5913288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운송관리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79" name="타원 78"/>
          <p:cNvSpPr>
            <a:spLocks noChangeAspect="1"/>
          </p:cNvSpPr>
          <p:nvPr/>
        </p:nvSpPr>
        <p:spPr>
          <a:xfrm>
            <a:off x="1502542" y="581009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6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3" name="타원 82"/>
          <p:cNvSpPr>
            <a:spLocks noChangeAspect="1"/>
          </p:cNvSpPr>
          <p:nvPr/>
        </p:nvSpPr>
        <p:spPr>
          <a:xfrm>
            <a:off x="2635746" y="579710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7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08" name="타원 207"/>
          <p:cNvSpPr>
            <a:spLocks noChangeAspect="1"/>
          </p:cNvSpPr>
          <p:nvPr/>
        </p:nvSpPr>
        <p:spPr>
          <a:xfrm>
            <a:off x="331788" y="579710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77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HCS-Mobile-01-1114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 </a:t>
            </a:r>
            <a:r>
              <a:rPr lang="ko-KR" altLang="en-US" dirty="0" smtClean="0"/>
              <a:t>회원 정보 수정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Home &gt;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 &gt; </a:t>
            </a:r>
            <a:r>
              <a:rPr lang="ko-KR" altLang="en-US" dirty="0" smtClean="0"/>
              <a:t>회원정보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회원명과 환영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멘트가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 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서버로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로그아웃보고를하고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토큰제거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주문배차관리 메뉴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화면과 같은 하단메뉴가 표출되며</a:t>
            </a:r>
            <a:r>
              <a:rPr lang="en-US" altLang="ko-KR" sz="900" dirty="0"/>
              <a:t>, </a:t>
            </a:r>
            <a:r>
              <a:rPr lang="ko-KR" altLang="en-US" sz="900" dirty="0"/>
              <a:t>하단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해당 화면으로 이동한다</a:t>
            </a:r>
            <a:r>
              <a:rPr lang="en-US" altLang="ko-KR" sz="900" dirty="0"/>
              <a:t>.</a:t>
            </a:r>
            <a:r>
              <a:rPr lang="ko-KR" altLang="en-US" sz="900" dirty="0"/>
              <a:t> </a:t>
            </a: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법인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콜센터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법인콜센터로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전화 연결된다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운송관리 메뉴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화면과 같은 하단메뉴가 표출되며</a:t>
            </a:r>
            <a:r>
              <a:rPr lang="en-US" altLang="ko-KR" sz="900" dirty="0"/>
              <a:t>, </a:t>
            </a:r>
            <a:r>
              <a:rPr lang="ko-KR" altLang="en-US" sz="900" dirty="0"/>
              <a:t>하단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해당 화면으로 화면전환이 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solidFill>
                  <a:srgbClr val="FF0000"/>
                </a:solidFill>
              </a:rPr>
              <a:t>** </a:t>
            </a:r>
            <a:r>
              <a:rPr lang="ko-KR" altLang="en-US" sz="900" dirty="0">
                <a:solidFill>
                  <a:srgbClr val="FF0000"/>
                </a:solidFill>
              </a:rPr>
              <a:t>좌측 메뉴가 나올 때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기존 화면은 오른쪽으로 밀린 상태가 되며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아래와 같이 동작한다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marL="171450" indent="-17145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Char char="-"/>
              <a:tabLst>
                <a:tab pos="228600" algn="l"/>
              </a:tabLst>
            </a:pPr>
            <a:r>
              <a:rPr lang="ko-KR" altLang="en-US" sz="900" dirty="0">
                <a:solidFill>
                  <a:srgbClr val="FF0000"/>
                </a:solidFill>
              </a:rPr>
              <a:t>밀려난 우측</a:t>
            </a:r>
            <a:r>
              <a:rPr lang="en-US" altLang="ko-KR" sz="900" dirty="0">
                <a:solidFill>
                  <a:srgbClr val="FF0000"/>
                </a:solidFill>
              </a:rPr>
              <a:t>(</a:t>
            </a:r>
            <a:r>
              <a:rPr lang="ko-KR" altLang="en-US" sz="900" dirty="0" err="1">
                <a:solidFill>
                  <a:srgbClr val="FF0000"/>
                </a:solidFill>
              </a:rPr>
              <a:t>메인화면</a:t>
            </a:r>
            <a:r>
              <a:rPr lang="en-US" altLang="ko-KR" sz="900" dirty="0">
                <a:solidFill>
                  <a:srgbClr val="FF0000"/>
                </a:solidFill>
              </a:rPr>
              <a:t>) </a:t>
            </a:r>
            <a:r>
              <a:rPr lang="ko-KR" altLang="en-US" sz="900" dirty="0" err="1">
                <a:solidFill>
                  <a:srgbClr val="FF0000"/>
                </a:solidFill>
              </a:rPr>
              <a:t>클릭시</a:t>
            </a:r>
            <a:r>
              <a:rPr lang="ko-KR" altLang="en-US" sz="900" dirty="0">
                <a:solidFill>
                  <a:srgbClr val="FF0000"/>
                </a:solidFill>
              </a:rPr>
              <a:t> 화면이 좌측으로 밀려 제자리로 돌아온다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marL="171450" indent="-17145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Char char="-"/>
              <a:tabLst>
                <a:tab pos="228600" algn="l"/>
              </a:tabLst>
            </a:pPr>
            <a:r>
              <a:rPr lang="ko-KR" altLang="en-US" sz="900" dirty="0">
                <a:solidFill>
                  <a:srgbClr val="FF0000"/>
                </a:solidFill>
              </a:rPr>
              <a:t>메뉴 항목 </a:t>
            </a:r>
            <a:r>
              <a:rPr lang="ko-KR" altLang="en-US" sz="900" dirty="0" err="1">
                <a:solidFill>
                  <a:srgbClr val="FF0000"/>
                </a:solidFill>
              </a:rPr>
              <a:t>선택시</a:t>
            </a:r>
            <a:r>
              <a:rPr lang="ko-KR" altLang="en-US" sz="900" dirty="0">
                <a:solidFill>
                  <a:srgbClr val="FF0000"/>
                </a:solidFill>
              </a:rPr>
              <a:t> 화면이 좌측으로 밀려 제자리로 돌아온 후 각 해당기능을 수행한다</a:t>
            </a:r>
            <a:r>
              <a:rPr lang="en-US" altLang="ko-KR" sz="900" dirty="0" smtClean="0">
                <a:solidFill>
                  <a:srgbClr val="FF0000"/>
                </a:solidFill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55" name="직사각형 54"/>
          <p:cNvSpPr/>
          <p:nvPr/>
        </p:nvSpPr>
        <p:spPr>
          <a:xfrm>
            <a:off x="5948523" y="838800"/>
            <a:ext cx="1510307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018312" y="2535017"/>
            <a:ext cx="1929600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운송현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황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 rot="5400000">
            <a:off x="5654393" y="3958362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 rot="5400000">
            <a:off x="5660889" y="149099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4016896" y="1959962"/>
            <a:ext cx="1926515" cy="289851"/>
            <a:chOff x="5236340" y="1061547"/>
            <a:chExt cx="1933722" cy="289851"/>
          </a:xfrm>
        </p:grpSpPr>
        <p:sp>
          <p:nvSpPr>
            <p:cNvPr id="92" name="직사각형 91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 rot="5400000">
              <a:off x="6887029" y="1068364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4016896" y="2245162"/>
            <a:ext cx="1926515" cy="289854"/>
            <a:chOff x="5236340" y="1061547"/>
            <a:chExt cx="1933722" cy="289854"/>
          </a:xfrm>
        </p:grpSpPr>
        <p:sp>
          <p:nvSpPr>
            <p:cNvPr id="98" name="직사각형 97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운송관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 rot="5400000">
              <a:off x="6887029" y="1068367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4022523" y="2781678"/>
            <a:ext cx="1925999" cy="289855"/>
            <a:chOff x="5236340" y="1061547"/>
            <a:chExt cx="1933204" cy="289855"/>
          </a:xfrm>
        </p:grpSpPr>
        <p:sp>
          <p:nvSpPr>
            <p:cNvPr id="101" name="직사각형 100"/>
            <p:cNvSpPr/>
            <p:nvPr/>
          </p:nvSpPr>
          <p:spPr>
            <a:xfrm>
              <a:off x="5236340" y="1061547"/>
              <a:ext cx="192959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관제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 rot="5400000">
              <a:off x="6887029" y="106888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6" name="TextBox 105"/>
          <p:cNvSpPr txBox="1"/>
          <p:nvPr/>
        </p:nvSpPr>
        <p:spPr>
          <a:xfrm rot="5400000">
            <a:off x="5654393" y="3984739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4022522" y="3068960"/>
            <a:ext cx="1920916" cy="289855"/>
            <a:chOff x="5245900" y="1061547"/>
            <a:chExt cx="1928102" cy="289855"/>
          </a:xfrm>
        </p:grpSpPr>
        <p:sp>
          <p:nvSpPr>
            <p:cNvPr id="108" name="직사각형 107"/>
            <p:cNvSpPr/>
            <p:nvPr/>
          </p:nvSpPr>
          <p:spPr>
            <a:xfrm>
              <a:off x="5245900" y="1061547"/>
              <a:ext cx="192810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 rot="5400000">
              <a:off x="6887029" y="1114707"/>
              <a:ext cx="288032" cy="1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13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600" y="982800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직사각형 113"/>
          <p:cNvSpPr/>
          <p:nvPr/>
        </p:nvSpPr>
        <p:spPr>
          <a:xfrm>
            <a:off x="5640866" y="2241881"/>
            <a:ext cx="283175" cy="29131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16896" y="83671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4018037" y="836712"/>
            <a:ext cx="1925401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타원 116"/>
          <p:cNvSpPr>
            <a:spLocks noChangeAspect="1"/>
          </p:cNvSpPr>
          <p:nvPr/>
        </p:nvSpPr>
        <p:spPr>
          <a:xfrm>
            <a:off x="3913487" y="214323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352941" y="3033776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352941" y="2760594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 rot="5400000">
            <a:off x="1996941" y="2768449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54013" y="2230324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6" name="그룹 125"/>
          <p:cNvGrpSpPr/>
          <p:nvPr/>
        </p:nvGrpSpPr>
        <p:grpSpPr>
          <a:xfrm>
            <a:off x="356838" y="1948403"/>
            <a:ext cx="1926516" cy="289849"/>
            <a:chOff x="356838" y="1948403"/>
            <a:chExt cx="1926516" cy="289849"/>
          </a:xfrm>
        </p:grpSpPr>
        <p:sp>
          <p:nvSpPr>
            <p:cNvPr id="127" name="직사각형 126"/>
            <p:cNvSpPr/>
            <p:nvPr/>
          </p:nvSpPr>
          <p:spPr>
            <a:xfrm>
              <a:off x="356838" y="1948403"/>
              <a:ext cx="1918504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 rot="5400000">
              <a:off x="2000839" y="1955736"/>
              <a:ext cx="288032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9" name="직사각형 128"/>
          <p:cNvSpPr/>
          <p:nvPr/>
        </p:nvSpPr>
        <p:spPr>
          <a:xfrm>
            <a:off x="356840" y="248171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130" name="TextBox 129"/>
          <p:cNvSpPr txBox="1"/>
          <p:nvPr/>
        </p:nvSpPr>
        <p:spPr>
          <a:xfrm rot="5400000">
            <a:off x="1991315" y="248905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 rot="5400000">
            <a:off x="1994336" y="3380100"/>
            <a:ext cx="288032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1990334" y="1947623"/>
            <a:ext cx="283175" cy="29131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3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직사각형 137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272814" y="838800"/>
            <a:ext cx="1519762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375713" y="968371"/>
            <a:ext cx="1368284" cy="534057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42" name="그룹 141"/>
          <p:cNvGrpSpPr/>
          <p:nvPr/>
        </p:nvGrpSpPr>
        <p:grpSpPr>
          <a:xfrm>
            <a:off x="4140826" y="964818"/>
            <a:ext cx="1690302" cy="844381"/>
            <a:chOff x="5598676" y="1108197"/>
            <a:chExt cx="1690302" cy="844381"/>
          </a:xfrm>
        </p:grpSpPr>
        <p:pic>
          <p:nvPicPr>
            <p:cNvPr id="14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4" name="직사각형 143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6" name="TextBox 145"/>
          <p:cNvSpPr txBox="1"/>
          <p:nvPr/>
        </p:nvSpPr>
        <p:spPr>
          <a:xfrm>
            <a:off x="4659977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7" name="표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81515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48" name="타원 147"/>
          <p:cNvSpPr>
            <a:spLocks noChangeAspect="1"/>
          </p:cNvSpPr>
          <p:nvPr/>
        </p:nvSpPr>
        <p:spPr>
          <a:xfrm>
            <a:off x="352872" y="594930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459910" y="964818"/>
            <a:ext cx="1690302" cy="844381"/>
            <a:chOff x="459910" y="964818"/>
            <a:chExt cx="1690302" cy="844381"/>
          </a:xfrm>
        </p:grpSpPr>
        <p:pic>
          <p:nvPicPr>
            <p:cNvPr id="15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910" y="964818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직사각형 150"/>
            <p:cNvSpPr/>
            <p:nvPr/>
          </p:nvSpPr>
          <p:spPr>
            <a:xfrm>
              <a:off x="1405954" y="1610024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571010" y="1610901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4" name="타원 153"/>
          <p:cNvSpPr>
            <a:spLocks noChangeAspect="1"/>
          </p:cNvSpPr>
          <p:nvPr/>
        </p:nvSpPr>
        <p:spPr>
          <a:xfrm>
            <a:off x="776536" y="87480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5" name="타원 154"/>
          <p:cNvSpPr>
            <a:spLocks noChangeAspect="1"/>
          </p:cNvSpPr>
          <p:nvPr/>
        </p:nvSpPr>
        <p:spPr>
          <a:xfrm>
            <a:off x="1280616" y="148478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56" name="표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946569"/>
              </p:ext>
            </p:extLst>
          </p:nvPr>
        </p:nvGraphicFramePr>
        <p:xfrm>
          <a:off x="4165886" y="6093296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67" name="타원 166"/>
          <p:cNvSpPr>
            <a:spLocks noChangeAspect="1"/>
          </p:cNvSpPr>
          <p:nvPr/>
        </p:nvSpPr>
        <p:spPr>
          <a:xfrm>
            <a:off x="200472" y="1844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314974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73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HCS-Mobile-01-1115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</a:rPr>
              <a:t>회원 정보 수정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r>
              <a:rPr lang="en-US" altLang="ko-KR" dirty="0" smtClean="0">
                <a:solidFill>
                  <a:prstClr val="black"/>
                </a:solidFill>
              </a:rPr>
              <a:t> &gt; </a:t>
            </a:r>
            <a:r>
              <a:rPr lang="ko-KR" altLang="en-US" dirty="0" smtClean="0">
                <a:solidFill>
                  <a:prstClr val="black"/>
                </a:solidFill>
              </a:rPr>
              <a:t>회원정보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관제 </a:t>
            </a:r>
            <a:r>
              <a:rPr lang="ko-KR" altLang="en-US" sz="900" dirty="0"/>
              <a:t>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화면과 같은 하단메뉴가 표출되며</a:t>
            </a:r>
            <a:r>
              <a:rPr lang="en-US" altLang="ko-KR" sz="900" dirty="0"/>
              <a:t>, </a:t>
            </a:r>
            <a:r>
              <a:rPr lang="ko-KR" altLang="en-US" sz="900" dirty="0"/>
              <a:t>하단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해당 화면으로 화면전환이 된다</a:t>
            </a:r>
            <a:r>
              <a:rPr lang="en-US" altLang="ko-KR" sz="900" dirty="0"/>
              <a:t>.</a:t>
            </a:r>
            <a:r>
              <a:rPr lang="ko-KR" altLang="en-US" sz="900" dirty="0"/>
              <a:t> 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공지사항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하단메뉴 펼침 없이 공지사항 리스트 화면으로 화면전환이 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pic>
        <p:nvPicPr>
          <p:cNvPr id="5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352941" y="3059435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52941" y="2522009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 rot="5400000">
            <a:off x="1996941" y="2529348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56691" y="2802597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위치관제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56838" y="1947262"/>
            <a:ext cx="1918504" cy="289849"/>
            <a:chOff x="5236340" y="1061547"/>
            <a:chExt cx="1925679" cy="289849"/>
          </a:xfrm>
        </p:grpSpPr>
        <p:sp>
          <p:nvSpPr>
            <p:cNvPr id="94" name="직사각형 93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 rot="5400000">
              <a:off x="687746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8" name="직사각형 97"/>
          <p:cNvSpPr/>
          <p:nvPr/>
        </p:nvSpPr>
        <p:spPr>
          <a:xfrm>
            <a:off x="356840" y="223360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99" name="TextBox 98"/>
          <p:cNvSpPr txBox="1"/>
          <p:nvPr/>
        </p:nvSpPr>
        <p:spPr>
          <a:xfrm rot="5400000">
            <a:off x="1991315" y="224094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1980809" y="2530019"/>
            <a:ext cx="283175" cy="29131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279457" y="838800"/>
            <a:ext cx="151311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타원 108"/>
          <p:cNvSpPr>
            <a:spLocks noChangeAspect="1"/>
          </p:cNvSpPr>
          <p:nvPr/>
        </p:nvSpPr>
        <p:spPr>
          <a:xfrm>
            <a:off x="243905" y="2430601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110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76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직사각형 110"/>
          <p:cNvSpPr/>
          <p:nvPr/>
        </p:nvSpPr>
        <p:spPr>
          <a:xfrm>
            <a:off x="5943438" y="838800"/>
            <a:ext cx="1515392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 rot="5400000">
            <a:off x="5654393" y="470396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4016896" y="1959352"/>
            <a:ext cx="1926515" cy="289851"/>
            <a:chOff x="5236340" y="1061547"/>
            <a:chExt cx="1933722" cy="289851"/>
          </a:xfrm>
        </p:grpSpPr>
        <p:sp>
          <p:nvSpPr>
            <p:cNvPr id="119" name="직사각형 118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 rot="5400000">
              <a:off x="6887029" y="1068364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4016896" y="2244552"/>
            <a:ext cx="1926515" cy="289853"/>
            <a:chOff x="5236340" y="1061547"/>
            <a:chExt cx="1933722" cy="289853"/>
          </a:xfrm>
        </p:grpSpPr>
        <p:sp>
          <p:nvSpPr>
            <p:cNvPr id="122" name="직사각형 121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운송관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 rot="5400000">
              <a:off x="6887029" y="1068366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022523" y="2528392"/>
            <a:ext cx="1925999" cy="289855"/>
            <a:chOff x="5236340" y="1061547"/>
            <a:chExt cx="1933204" cy="289855"/>
          </a:xfrm>
        </p:grpSpPr>
        <p:sp>
          <p:nvSpPr>
            <p:cNvPr id="125" name="직사각형 124"/>
            <p:cNvSpPr/>
            <p:nvPr/>
          </p:nvSpPr>
          <p:spPr>
            <a:xfrm>
              <a:off x="5236340" y="1061547"/>
              <a:ext cx="192959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관제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 rot="5400000">
              <a:off x="6887029" y="106888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0" name="TextBox 129"/>
          <p:cNvSpPr txBox="1"/>
          <p:nvPr/>
        </p:nvSpPr>
        <p:spPr>
          <a:xfrm rot="5400000">
            <a:off x="5654393" y="4730343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1" name="그룹 130"/>
          <p:cNvGrpSpPr/>
          <p:nvPr/>
        </p:nvGrpSpPr>
        <p:grpSpPr>
          <a:xfrm>
            <a:off x="4022522" y="2805311"/>
            <a:ext cx="1920916" cy="289855"/>
            <a:chOff x="5245900" y="1061547"/>
            <a:chExt cx="1928102" cy="289855"/>
          </a:xfrm>
        </p:grpSpPr>
        <p:sp>
          <p:nvSpPr>
            <p:cNvPr id="132" name="직사각형 131"/>
            <p:cNvSpPr/>
            <p:nvPr/>
          </p:nvSpPr>
          <p:spPr>
            <a:xfrm>
              <a:off x="5245900" y="1061547"/>
              <a:ext cx="192810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 rot="5400000">
              <a:off x="6887029" y="1114707"/>
              <a:ext cx="288032" cy="1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8" name="직사각형 137"/>
          <p:cNvSpPr/>
          <p:nvPr/>
        </p:nvSpPr>
        <p:spPr>
          <a:xfrm>
            <a:off x="4016896" y="83671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4018037" y="836712"/>
            <a:ext cx="1925401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타원 139"/>
          <p:cNvSpPr>
            <a:spLocks noChangeAspect="1"/>
          </p:cNvSpPr>
          <p:nvPr/>
        </p:nvSpPr>
        <p:spPr>
          <a:xfrm>
            <a:off x="3913487" y="266709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4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직사각형 14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6" name="표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4075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47" name="TextBox 146"/>
          <p:cNvSpPr txBox="1"/>
          <p:nvPr/>
        </p:nvSpPr>
        <p:spPr>
          <a:xfrm rot="5400000">
            <a:off x="5660889" y="149099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8" name="그룹 147"/>
          <p:cNvGrpSpPr/>
          <p:nvPr/>
        </p:nvGrpSpPr>
        <p:grpSpPr>
          <a:xfrm>
            <a:off x="4140826" y="964818"/>
            <a:ext cx="1690302" cy="844381"/>
            <a:chOff x="5598676" y="1108197"/>
            <a:chExt cx="1690302" cy="844381"/>
          </a:xfrm>
        </p:grpSpPr>
        <p:pic>
          <p:nvPicPr>
            <p:cNvPr id="14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직사각형 149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2" name="TextBox 151"/>
          <p:cNvSpPr txBox="1"/>
          <p:nvPr/>
        </p:nvSpPr>
        <p:spPr>
          <a:xfrm>
            <a:off x="4659977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3" name="표 1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338517"/>
              </p:ext>
            </p:extLst>
          </p:nvPr>
        </p:nvGraphicFramePr>
        <p:xfrm>
          <a:off x="4165886" y="6093296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258315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48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HCS-Mobile-01-1116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</a:rPr>
              <a:t>회원 정보 수정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r>
              <a:rPr lang="en-US" altLang="ko-KR" dirty="0" smtClean="0">
                <a:solidFill>
                  <a:prstClr val="black"/>
                </a:solidFill>
              </a:rPr>
              <a:t> &gt; </a:t>
            </a:r>
            <a:r>
              <a:rPr lang="ko-KR" altLang="en-US" dirty="0" smtClean="0">
                <a:solidFill>
                  <a:prstClr val="black"/>
                </a:solidFill>
              </a:rPr>
              <a:t>회원정보수정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회원정보수정 </a:t>
            </a:r>
            <a:r>
              <a:rPr lang="ko-KR" altLang="en-US" sz="900" dirty="0" err="1"/>
              <a:t>버튼클릭시</a:t>
            </a:r>
            <a:r>
              <a:rPr lang="ko-KR" altLang="en-US" sz="900" dirty="0"/>
              <a:t> 회원정보화면으로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수정하고자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항목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수정한 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저장 버튼을 클릭하면 재확인 팝업이 뜬다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확인 버튼을 눌러 서버로 수정을 요청한다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 smtClean="0"/>
              <a:t>뒤로가기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버튼을 클릭해 이전화면으로 이동한다</a:t>
            </a:r>
            <a:r>
              <a:rPr lang="en-US" altLang="ko-KR" sz="900" dirty="0"/>
              <a:t>. 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strike="sngStrike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비밀번호변경버튼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새비밀번호란과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비밀번호확인란이 나타난다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다시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비밀번호변경버튼을클릭하면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새비밀번호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비밀번호확인란이 사라진다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비밀번호변경시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(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토글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저장버튼클릭시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내용이 저장된다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저장후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메인화면으로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이동한다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로그인 사용처리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재등록버튼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설정된 패턴이 있을 경우 표시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등록화면으로 이동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이동후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기존 패턴 폐기 후 재등록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패턴로그인 사용처리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패턴등록화면으로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2)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재등록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패턴을 삭제하고 새로 등록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패턴이 등록되어 있을 경우 표시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패턴 사용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키패드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보안키패드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새비밀번호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비밀번호확인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숫자키패드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pic>
        <p:nvPicPr>
          <p:cNvPr id="5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352941" y="2786261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공지사항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 rot="5400000">
            <a:off x="1977891" y="2528563"/>
            <a:ext cx="288032" cy="30356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52941" y="2512484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관제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56838" y="1947262"/>
            <a:ext cx="1918504" cy="289849"/>
            <a:chOff x="5236340" y="1061547"/>
            <a:chExt cx="1925679" cy="289849"/>
          </a:xfrm>
        </p:grpSpPr>
        <p:sp>
          <p:nvSpPr>
            <p:cNvPr id="94" name="직사각형 93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prstClr val="black"/>
                  </a:solidFill>
                </a:rPr>
                <a:t>배차관리</a:t>
              </a:r>
              <a:endParaRPr lang="ko-KR" altLang="en-US" sz="900" b="1" dirty="0">
                <a:solidFill>
                  <a:prstClr val="black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 rot="5400000">
              <a:off x="687746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8" name="직사각형 97"/>
          <p:cNvSpPr/>
          <p:nvPr/>
        </p:nvSpPr>
        <p:spPr>
          <a:xfrm>
            <a:off x="356840" y="223360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운송관</a:t>
            </a:r>
            <a:r>
              <a:rPr lang="ko-KR" altLang="en-US" sz="900" b="1" dirty="0">
                <a:solidFill>
                  <a:prstClr val="black"/>
                </a:solidFill>
              </a:rPr>
              <a:t>리</a:t>
            </a:r>
          </a:p>
        </p:txBody>
      </p:sp>
      <p:sp>
        <p:nvSpPr>
          <p:cNvPr id="99" name="TextBox 98"/>
          <p:cNvSpPr txBox="1"/>
          <p:nvPr/>
        </p:nvSpPr>
        <p:spPr>
          <a:xfrm rot="5400000">
            <a:off x="1991315" y="224094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279457" y="838800"/>
            <a:ext cx="151311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 rot="5400000">
            <a:off x="5594906" y="2932248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 rot="5400000">
            <a:off x="5594906" y="2958625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4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직사각형 14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6" name="표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795574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09" name="타원 108"/>
          <p:cNvSpPr>
            <a:spLocks noChangeAspect="1"/>
          </p:cNvSpPr>
          <p:nvPr/>
        </p:nvSpPr>
        <p:spPr>
          <a:xfrm>
            <a:off x="504368" y="147532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prstClr val="white"/>
                </a:solidFill>
              </a:rPr>
              <a:t>1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7978313" y="1954932"/>
            <a:ext cx="1547696" cy="972400"/>
            <a:chOff x="4481963" y="2610453"/>
            <a:chExt cx="2395383" cy="1224139"/>
          </a:xfrm>
        </p:grpSpPr>
        <p:grpSp>
          <p:nvGrpSpPr>
            <p:cNvPr id="67" name="그룹 66"/>
            <p:cNvGrpSpPr/>
            <p:nvPr/>
          </p:nvGrpSpPr>
          <p:grpSpPr>
            <a:xfrm>
              <a:off x="4481963" y="2610453"/>
              <a:ext cx="2395383" cy="1224139"/>
              <a:chOff x="4480630" y="2704635"/>
              <a:chExt cx="2395383" cy="1224139"/>
            </a:xfrm>
          </p:grpSpPr>
          <p:grpSp>
            <p:nvGrpSpPr>
              <p:cNvPr id="70" name="그룹 69"/>
              <p:cNvGrpSpPr/>
              <p:nvPr/>
            </p:nvGrpSpPr>
            <p:grpSpPr>
              <a:xfrm>
                <a:off x="4480630" y="2704635"/>
                <a:ext cx="2395383" cy="1224139"/>
                <a:chOff x="2717767" y="2577548"/>
                <a:chExt cx="2395383" cy="1224139"/>
              </a:xfrm>
            </p:grpSpPr>
            <p:sp>
              <p:nvSpPr>
                <p:cNvPr id="72" name="TextBox 71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2730065" y="2947552"/>
                  <a:ext cx="2376263" cy="85413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2827702" y="2597027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저장</a:t>
                  </a:r>
                  <a:endPara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 bwMode="auto">
                <a:xfrm>
                  <a:off x="3050597" y="3141550"/>
                  <a:ext cx="1984113" cy="2712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저장 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71" name="모서리가 둥근 직사각형 70"/>
              <p:cNvSpPr/>
              <p:nvPr/>
            </p:nvSpPr>
            <p:spPr>
              <a:xfrm>
                <a:off x="5705940" y="3643105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68" name="모서리가 둥근 직사각형 67"/>
            <p:cNvSpPr/>
            <p:nvPr/>
          </p:nvSpPr>
          <p:spPr>
            <a:xfrm>
              <a:off x="5037688" y="3548081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4016896" y="836712"/>
            <a:ext cx="3445448" cy="5588677"/>
            <a:chOff x="4016896" y="836712"/>
            <a:chExt cx="3445448" cy="5588677"/>
          </a:xfrm>
        </p:grpSpPr>
        <p:grpSp>
          <p:nvGrpSpPr>
            <p:cNvPr id="79" name="그룹 78"/>
            <p:cNvGrpSpPr/>
            <p:nvPr/>
          </p:nvGrpSpPr>
          <p:grpSpPr>
            <a:xfrm>
              <a:off x="4016896" y="836712"/>
              <a:ext cx="3445448" cy="5588677"/>
              <a:chOff x="4016896" y="836712"/>
              <a:chExt cx="3445448" cy="558867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4936580" y="1455311"/>
                <a:ext cx="1467148" cy="3815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dirty="0" smtClean="0">
                    <a:solidFill>
                      <a:schemeClr val="tx1"/>
                    </a:solidFill>
                  </a:rPr>
                  <a:t> 회원 정보</a:t>
                </a: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4020669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왼쪽 화살표 87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3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직사각형 89"/>
          <p:cNvSpPr/>
          <p:nvPr/>
        </p:nvSpPr>
        <p:spPr>
          <a:xfrm>
            <a:off x="5209303" y="2051323"/>
            <a:ext cx="2012941" cy="23391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010XXXXYYYY</a:t>
            </a:r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323206" y="3822031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저</a:t>
            </a:r>
            <a:r>
              <a:rPr lang="ko-KR" altLang="en-US" sz="800" dirty="0">
                <a:solidFill>
                  <a:schemeClr val="bg1"/>
                </a:solidFill>
              </a:rPr>
              <a:t>장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97" name="타원 96"/>
          <p:cNvSpPr>
            <a:spLocks noChangeAspect="1"/>
          </p:cNvSpPr>
          <p:nvPr/>
        </p:nvSpPr>
        <p:spPr>
          <a:xfrm>
            <a:off x="4016920" y="17812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0" name="타원 99"/>
          <p:cNvSpPr>
            <a:spLocks noChangeAspect="1"/>
          </p:cNvSpPr>
          <p:nvPr/>
        </p:nvSpPr>
        <p:spPr>
          <a:xfrm>
            <a:off x="4016896" y="134076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10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타원 112"/>
          <p:cNvSpPr>
            <a:spLocks noChangeAspect="1"/>
          </p:cNvSpPr>
          <p:nvPr/>
        </p:nvSpPr>
        <p:spPr>
          <a:xfrm>
            <a:off x="5179190" y="375004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82" name="표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124937"/>
              </p:ext>
            </p:extLst>
          </p:nvPr>
        </p:nvGraphicFramePr>
        <p:xfrm>
          <a:off x="4173433" y="2539521"/>
          <a:ext cx="3026288" cy="9680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438"/>
                <a:gridCol w="2283850"/>
              </a:tblGrid>
              <a:tr h="255403">
                <a:tc rowSpan="3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8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로그인설정</a:t>
                      </a:r>
                      <a:endParaRPr kumimoji="1" lang="en-US" altLang="ko-KR" sz="8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비밀번호 로그인</a:t>
                      </a:r>
                      <a:endParaRPr lang="en-US" altLang="ko-KR" sz="800" b="1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5403">
                <a:tc vMerge="1">
                  <a:txBody>
                    <a:bodyPr/>
                    <a:lstStyle/>
                    <a:p>
                      <a:pPr algn="ctr" latinLnBrk="1"/>
                      <a:endParaRPr kumimoji="1" lang="ko-KR" altLang="en-US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패턴로그인</a:t>
                      </a:r>
                      <a:endParaRPr lang="en-US" altLang="ko-KR" sz="800" b="1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5403">
                <a:tc vMerge="1">
                  <a:txBody>
                    <a:bodyPr/>
                    <a:lstStyle/>
                    <a:p>
                      <a:pPr algn="ctr" latinLnBrk="1"/>
                      <a:endParaRPr kumimoji="1" lang="ko-KR" altLang="en-US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err="1" smtClean="0">
                          <a:latin typeface="+mn-ea"/>
                          <a:ea typeface="+mn-ea"/>
                        </a:rPr>
                        <a:t>패턴로그인으로</a:t>
                      </a:r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 간편하게 로그인하세요</a:t>
                      </a:r>
                      <a:r>
                        <a:rPr lang="en-US" altLang="ko-KR" sz="8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80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비밀번호 </a:t>
                      </a:r>
                      <a:r>
                        <a:rPr lang="ko-KR" altLang="en-US" sz="800" dirty="0" err="1" smtClean="0">
                          <a:latin typeface="+mn-ea"/>
                          <a:ea typeface="+mn-ea"/>
                        </a:rPr>
                        <a:t>입력없이</a:t>
                      </a:r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 패턴만으로 로그인 가능합니다</a:t>
                      </a:r>
                      <a:r>
                        <a:rPr lang="en-US" altLang="ko-KR" sz="80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2" name="모서리가 둥근 직사각형 101"/>
          <p:cNvSpPr/>
          <p:nvPr/>
        </p:nvSpPr>
        <p:spPr>
          <a:xfrm>
            <a:off x="6596871" y="2583359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596871" y="2829760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6436341" y="2611934"/>
            <a:ext cx="144000" cy="144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6436341" y="2829760"/>
            <a:ext cx="144000" cy="144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5859748" y="2829760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재등록</a:t>
            </a:r>
          </a:p>
        </p:txBody>
      </p:sp>
      <p:sp>
        <p:nvSpPr>
          <p:cNvPr id="117" name="타원 116"/>
          <p:cNvSpPr/>
          <p:nvPr/>
        </p:nvSpPr>
        <p:spPr>
          <a:xfrm>
            <a:off x="5685536" y="2829760"/>
            <a:ext cx="144000" cy="144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8" name="표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529391"/>
              </p:ext>
            </p:extLst>
          </p:nvPr>
        </p:nvGraphicFramePr>
        <p:xfrm>
          <a:off x="427496" y="4235828"/>
          <a:ext cx="3567982" cy="1516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2620"/>
                <a:gridCol w="787421"/>
                <a:gridCol w="1007941"/>
              </a:tblGrid>
              <a:tr h="1382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구분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표시 아이콘 예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720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 </a:t>
                      </a:r>
                      <a:r>
                        <a:rPr lang="ko-KR" altLang="en-US" sz="800" dirty="0" err="1" smtClean="0"/>
                        <a:t>사용중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smtClean="0"/>
                        <a:t>패턴 </a:t>
                      </a:r>
                      <a:r>
                        <a:rPr lang="ko-KR" altLang="en-US" sz="800" dirty="0" err="1" smtClean="0"/>
                        <a:t>미등록시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 </a:t>
                      </a:r>
                      <a:r>
                        <a:rPr lang="ko-KR" altLang="en-US" sz="800" dirty="0" err="1" smtClean="0"/>
                        <a:t>사용중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err="1" smtClean="0"/>
                        <a:t>패턴등록시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패턴로그인 </a:t>
                      </a:r>
                      <a:r>
                        <a:rPr lang="ko-KR" altLang="en-US" sz="800" dirty="0" err="1" smtClean="0"/>
                        <a:t>사용중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9" name="모서리가 둥근 직사각형 118"/>
          <p:cNvSpPr/>
          <p:nvPr/>
        </p:nvSpPr>
        <p:spPr>
          <a:xfrm>
            <a:off x="3221841" y="4460523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3221023" y="4691387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3221023" y="4904126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3221023" y="5128617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3225411" y="5344641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3221023" y="5551140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4356312" y="918558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189353" y="2060083"/>
            <a:ext cx="979671" cy="23391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전화번호</a:t>
            </a:r>
          </a:p>
        </p:txBody>
      </p:sp>
    </p:spTree>
    <p:extLst>
      <p:ext uri="{BB962C8B-B14F-4D97-AF65-F5344CB8AC3E}">
        <p14:creationId xmlns:p14="http://schemas.microsoft.com/office/powerpoint/2010/main" val="72745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HCS-Mobile-01-1117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패턴로그인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로그인 화면입니다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로고 화면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아이디</a:t>
            </a:r>
            <a:r>
              <a:rPr lang="en-US" altLang="ko-KR" sz="900" dirty="0" smtClean="0"/>
              <a:t>/</a:t>
            </a:r>
            <a:r>
              <a:rPr lang="ko-KR" altLang="en-US" sz="900" dirty="0" smtClean="0"/>
              <a:t>비밀번호 로그인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이용약관 화면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개인정보처리방침 화면표시</a:t>
            </a: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 화면표시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오류시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(1~5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회까지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오류시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(6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회부터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로그인 화면으로 이동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3705937" y="1014172"/>
            <a:ext cx="1814488" cy="974668"/>
            <a:chOff x="7905328" y="2238308"/>
            <a:chExt cx="1814488" cy="974668"/>
          </a:xfrm>
        </p:grpSpPr>
        <p:sp>
          <p:nvSpPr>
            <p:cNvPr id="113" name="직사각형 11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7905328" y="2490933"/>
              <a:ext cx="1800200" cy="7220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6" name="TextBox 115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입력하신 패턴이 등록된 패턴과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일치하지 않습니다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다시 입력해 주세요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186" name="직사각형 185"/>
          <p:cNvSpPr/>
          <p:nvPr/>
        </p:nvSpPr>
        <p:spPr>
          <a:xfrm>
            <a:off x="186755" y="718948"/>
            <a:ext cx="3240360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89" name="타원 188"/>
          <p:cNvSpPr/>
          <p:nvPr/>
        </p:nvSpPr>
        <p:spPr>
          <a:xfrm>
            <a:off x="726074" y="101834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190" name="그룹 189"/>
          <p:cNvGrpSpPr/>
          <p:nvPr/>
        </p:nvGrpSpPr>
        <p:grpSpPr>
          <a:xfrm>
            <a:off x="481089" y="3363491"/>
            <a:ext cx="2651692" cy="612000"/>
            <a:chOff x="461908" y="2393841"/>
            <a:chExt cx="2651692" cy="612000"/>
          </a:xfrm>
        </p:grpSpPr>
        <p:grpSp>
          <p:nvGrpSpPr>
            <p:cNvPr id="191" name="그룹 190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198" name="타원 197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99" name="타원 198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92" name="그룹 191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196" name="타원 195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97" name="타원 19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93" name="그룹 192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194" name="타원 19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95" name="타원 19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00" name="그룹 199"/>
          <p:cNvGrpSpPr/>
          <p:nvPr/>
        </p:nvGrpSpPr>
        <p:grpSpPr>
          <a:xfrm>
            <a:off x="481089" y="4509120"/>
            <a:ext cx="2651692" cy="612000"/>
            <a:chOff x="461908" y="2393841"/>
            <a:chExt cx="2651692" cy="612000"/>
          </a:xfrm>
        </p:grpSpPr>
        <p:grpSp>
          <p:nvGrpSpPr>
            <p:cNvPr id="201" name="그룹 200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13" name="타원 21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7" name="타원 21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2" name="그룹 201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09" name="타원 208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1" name="타원 210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04" name="타원 20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5" name="타원 20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18" name="타원 217"/>
          <p:cNvSpPr/>
          <p:nvPr/>
        </p:nvSpPr>
        <p:spPr>
          <a:xfrm>
            <a:off x="501989" y="212213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19" name="그룹 218"/>
          <p:cNvGrpSpPr/>
          <p:nvPr/>
        </p:nvGrpSpPr>
        <p:grpSpPr>
          <a:xfrm>
            <a:off x="481089" y="2186817"/>
            <a:ext cx="2651692" cy="612000"/>
            <a:chOff x="481089" y="2393841"/>
            <a:chExt cx="2651692" cy="612000"/>
          </a:xfrm>
        </p:grpSpPr>
        <p:sp>
          <p:nvSpPr>
            <p:cNvPr id="220" name="타원 219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1" name="타원 220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2" name="타원 221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23" name="그룹 222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27" name="직사각형 226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24" name="타원 223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5" name="타원 224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6" name="타원 225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31" name="타원 230"/>
          <p:cNvSpPr/>
          <p:nvPr/>
        </p:nvSpPr>
        <p:spPr>
          <a:xfrm>
            <a:off x="501989" y="3291491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2" name="타원 231"/>
          <p:cNvSpPr/>
          <p:nvPr/>
        </p:nvSpPr>
        <p:spPr>
          <a:xfrm>
            <a:off x="1247838" y="226613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4" name="타원 233"/>
          <p:cNvSpPr/>
          <p:nvPr/>
        </p:nvSpPr>
        <p:spPr>
          <a:xfrm>
            <a:off x="240069" y="584404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5" name="타원 234"/>
          <p:cNvSpPr/>
          <p:nvPr/>
        </p:nvSpPr>
        <p:spPr>
          <a:xfrm>
            <a:off x="1021089" y="586297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2460523" y="5878056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7" name="모서리가 둥근 직사각형 236"/>
          <p:cNvSpPr/>
          <p:nvPr/>
        </p:nvSpPr>
        <p:spPr>
          <a:xfrm>
            <a:off x="1247837" y="5589232"/>
            <a:ext cx="1184883" cy="28467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아이디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/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비밀번호로 로그인</a:t>
            </a:r>
          </a:p>
        </p:txBody>
      </p:sp>
      <p:sp>
        <p:nvSpPr>
          <p:cNvPr id="238" name="타원 237"/>
          <p:cNvSpPr/>
          <p:nvPr/>
        </p:nvSpPr>
        <p:spPr>
          <a:xfrm>
            <a:off x="1247838" y="551723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48" name="직사각형 247"/>
          <p:cNvSpPr/>
          <p:nvPr/>
        </p:nvSpPr>
        <p:spPr>
          <a:xfrm>
            <a:off x="3623957" y="776516"/>
            <a:ext cx="16530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잘못된 패턴 </a:t>
            </a:r>
            <a:r>
              <a:rPr lang="ko-KR" altLang="en-US" sz="8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입력시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(1~5</a:t>
            </a: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회까지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8" name="직사각형 257"/>
          <p:cNvSpPr/>
          <p:nvPr/>
        </p:nvSpPr>
        <p:spPr>
          <a:xfrm>
            <a:off x="3648290" y="2459924"/>
            <a:ext cx="17556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 패턴 입력 </a:t>
            </a:r>
            <a:r>
              <a:rPr lang="ko-KR" altLang="en-US" sz="8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오류시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(6</a:t>
            </a: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회째 표시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9" name="타원 258"/>
          <p:cNvSpPr/>
          <p:nvPr/>
        </p:nvSpPr>
        <p:spPr>
          <a:xfrm>
            <a:off x="3567705" y="81809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10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0" name="타원 259"/>
          <p:cNvSpPr/>
          <p:nvPr/>
        </p:nvSpPr>
        <p:spPr>
          <a:xfrm>
            <a:off x="3567705" y="249738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2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1731" y="838087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4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87" y="816880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186755" y="1264568"/>
            <a:ext cx="324036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직사각형 264"/>
          <p:cNvSpPr/>
          <p:nvPr/>
        </p:nvSpPr>
        <p:spPr>
          <a:xfrm>
            <a:off x="880024" y="1541984"/>
            <a:ext cx="18357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등록하신 패턴을 입력해 주세요</a:t>
            </a:r>
            <a:r>
              <a:rPr lang="en-US" altLang="ko-KR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7" name="타원 266"/>
          <p:cNvSpPr/>
          <p:nvPr/>
        </p:nvSpPr>
        <p:spPr>
          <a:xfrm>
            <a:off x="803412" y="158540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8" name="직사각형 267"/>
          <p:cNvSpPr/>
          <p:nvPr/>
        </p:nvSpPr>
        <p:spPr>
          <a:xfrm>
            <a:off x="189992" y="6071509"/>
            <a:ext cx="975098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이용약</a:t>
            </a:r>
            <a:r>
              <a:rPr lang="ko-KR" altLang="en-US" sz="900" b="1" dirty="0">
                <a:solidFill>
                  <a:prstClr val="white"/>
                </a:solidFill>
              </a:rPr>
              <a:t>관</a:t>
            </a:r>
          </a:p>
        </p:txBody>
      </p:sp>
      <p:sp>
        <p:nvSpPr>
          <p:cNvPr id="269" name="직사각형 268"/>
          <p:cNvSpPr/>
          <p:nvPr/>
        </p:nvSpPr>
        <p:spPr>
          <a:xfrm>
            <a:off x="1165090" y="6071508"/>
            <a:ext cx="1176271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개인정보처리방침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270" name="직사각형 269"/>
          <p:cNvSpPr/>
          <p:nvPr/>
        </p:nvSpPr>
        <p:spPr>
          <a:xfrm>
            <a:off x="2288704" y="6071507"/>
            <a:ext cx="1138411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개인정보취급방침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grpSp>
        <p:nvGrpSpPr>
          <p:cNvPr id="271" name="그룹 270"/>
          <p:cNvGrpSpPr/>
          <p:nvPr/>
        </p:nvGrpSpPr>
        <p:grpSpPr>
          <a:xfrm>
            <a:off x="3728864" y="2683088"/>
            <a:ext cx="1814488" cy="974668"/>
            <a:chOff x="7905328" y="2238308"/>
            <a:chExt cx="1814488" cy="974668"/>
          </a:xfrm>
        </p:grpSpPr>
        <p:sp>
          <p:nvSpPr>
            <p:cNvPr id="272" name="직사각형 271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273" name="직사각형 272"/>
            <p:cNvSpPr/>
            <p:nvPr/>
          </p:nvSpPr>
          <p:spPr>
            <a:xfrm>
              <a:off x="7905328" y="2490933"/>
              <a:ext cx="1800200" cy="7220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74" name="TextBox 273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5" name="TextBox 274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입력 오류가 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회를 초과하였습니다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보안을 위해 아이디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비밀번호를 이용해 로그인 하세요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6" name="모서리가 둥근 직사각형 275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441164" y="754349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02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HCS-Mobile-01-1118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패턴등록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 후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로그인인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 패턴 등록 화면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앱</a:t>
            </a:r>
            <a:r>
              <a:rPr lang="ko-KR" altLang="en-US" sz="900" dirty="0" smtClean="0"/>
              <a:t> 화면 로고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그려진 패턴 지우기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 팝업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팝</a:t>
            </a:r>
            <a:r>
              <a:rPr lang="ko-KR" altLang="en-US" sz="900" dirty="0" smtClean="0"/>
              <a:t>업을 닫고 메인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팝업을 닫고 패턴등록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 </a:t>
            </a:r>
            <a:r>
              <a:rPr lang="ko-KR" altLang="en-US" sz="900" dirty="0" err="1" smtClean="0"/>
              <a:t>알럿</a:t>
            </a:r>
            <a:r>
              <a:rPr lang="ko-KR" altLang="en-US" sz="900" dirty="0" smtClean="0"/>
              <a:t> 메시지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알럿을</a:t>
            </a:r>
            <a:r>
              <a:rPr lang="ko-KR" altLang="en-US" sz="900" dirty="0" smtClean="0"/>
              <a:t> 닫고 패턴 다시 등록 대기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취소 후 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 </a:t>
            </a:r>
            <a:r>
              <a:rPr lang="en-US" altLang="ko-KR" sz="900" dirty="0" smtClean="0"/>
              <a:t>(</a:t>
            </a:r>
            <a:r>
              <a:rPr lang="ko-KR" altLang="en-US" sz="900" dirty="0" smtClean="0"/>
              <a:t>등록 취소 </a:t>
            </a:r>
            <a:r>
              <a:rPr lang="ko-KR" altLang="en-US" sz="900" dirty="0" err="1" smtClean="0"/>
              <a:t>알럿</a:t>
            </a:r>
            <a:r>
              <a:rPr lang="ko-KR" altLang="en-US" sz="900" dirty="0" smtClean="0"/>
              <a:t> 표시</a:t>
            </a:r>
            <a:r>
              <a:rPr lang="en-US" altLang="ko-KR" sz="900" dirty="0" smtClean="0"/>
              <a:t>)</a:t>
            </a: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186754" y="692696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3" name="타원 212"/>
          <p:cNvSpPr/>
          <p:nvPr/>
        </p:nvSpPr>
        <p:spPr>
          <a:xfrm>
            <a:off x="787089" y="98536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7" name="타원 216"/>
          <p:cNvSpPr/>
          <p:nvPr/>
        </p:nvSpPr>
        <p:spPr>
          <a:xfrm>
            <a:off x="990199" y="193667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3816709" y="973272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모바일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로그인</a:t>
            </a:r>
          </a:p>
        </p:txBody>
      </p:sp>
      <p:sp>
        <p:nvSpPr>
          <p:cNvPr id="219" name="직사각형 218"/>
          <p:cNvSpPr/>
          <p:nvPr/>
        </p:nvSpPr>
        <p:spPr>
          <a:xfrm>
            <a:off x="3815860" y="1664333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회원 가입 후 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APP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최초 </a:t>
            </a: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로그인인지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확인</a:t>
            </a:r>
          </a:p>
        </p:txBody>
      </p:sp>
      <p:sp>
        <p:nvSpPr>
          <p:cNvPr id="220" name="직사각형 219"/>
          <p:cNvSpPr/>
          <p:nvPr/>
        </p:nvSpPr>
        <p:spPr>
          <a:xfrm>
            <a:off x="3814886" y="2419252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패턴로그인이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등록되어 있는지 확인</a:t>
            </a:r>
          </a:p>
        </p:txBody>
      </p:sp>
      <p:sp>
        <p:nvSpPr>
          <p:cNvPr id="228" name="TextBox 227"/>
          <p:cNvSpPr txBox="1"/>
          <p:nvPr/>
        </p:nvSpPr>
        <p:spPr bwMode="auto">
          <a:xfrm>
            <a:off x="5454551" y="2658726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 등록 안내 팝업</a:t>
            </a:r>
          </a:p>
        </p:txBody>
      </p:sp>
      <p:cxnSp>
        <p:nvCxnSpPr>
          <p:cNvPr id="233" name="직선 화살표 연결선 232"/>
          <p:cNvCxnSpPr>
            <a:stCxn id="218" idx="2"/>
            <a:endCxn id="219" idx="0"/>
          </p:cNvCxnSpPr>
          <p:nvPr/>
        </p:nvCxnSpPr>
        <p:spPr bwMode="auto">
          <a:xfrm flipH="1">
            <a:off x="4471468" y="1469118"/>
            <a:ext cx="849" cy="195215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4" name="직선 화살표 연결선 233"/>
          <p:cNvCxnSpPr>
            <a:stCxn id="219" idx="2"/>
            <a:endCxn id="220" idx="0"/>
          </p:cNvCxnSpPr>
          <p:nvPr/>
        </p:nvCxnSpPr>
        <p:spPr bwMode="auto">
          <a:xfrm flipH="1">
            <a:off x="4470494" y="2160179"/>
            <a:ext cx="974" cy="259073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5" name="꺾인 연결선 234"/>
          <p:cNvCxnSpPr>
            <a:stCxn id="220" idx="3"/>
          </p:cNvCxnSpPr>
          <p:nvPr/>
        </p:nvCxnSpPr>
        <p:spPr bwMode="auto">
          <a:xfrm flipV="1">
            <a:off x="5126101" y="1859865"/>
            <a:ext cx="327794" cy="80731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6" name="꺾인 연결선 235"/>
          <p:cNvCxnSpPr>
            <a:endCxn id="205" idx="3"/>
          </p:cNvCxnSpPr>
          <p:nvPr/>
        </p:nvCxnSpPr>
        <p:spPr bwMode="auto">
          <a:xfrm rot="5400000">
            <a:off x="4818667" y="1435917"/>
            <a:ext cx="956243" cy="3170165"/>
          </a:xfrm>
          <a:prstGeom prst="bentConnector2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37" name="그룹 236"/>
          <p:cNvGrpSpPr/>
          <p:nvPr/>
        </p:nvGrpSpPr>
        <p:grpSpPr>
          <a:xfrm>
            <a:off x="635599" y="3560990"/>
            <a:ext cx="2651692" cy="612000"/>
            <a:chOff x="461908" y="2393841"/>
            <a:chExt cx="2651692" cy="612000"/>
          </a:xfrm>
        </p:grpSpPr>
        <p:grpSp>
          <p:nvGrpSpPr>
            <p:cNvPr id="238" name="그룹 23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45" name="타원 24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46" name="타원 24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39" name="그룹 23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43" name="타원 24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44" name="타원 24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40" name="그룹 23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41" name="타원 24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42" name="타원 24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47" name="그룹 246"/>
          <p:cNvGrpSpPr/>
          <p:nvPr/>
        </p:nvGrpSpPr>
        <p:grpSpPr>
          <a:xfrm>
            <a:off x="635599" y="4882823"/>
            <a:ext cx="2651692" cy="612000"/>
            <a:chOff x="461908" y="2393841"/>
            <a:chExt cx="2651692" cy="612000"/>
          </a:xfrm>
        </p:grpSpPr>
        <p:grpSp>
          <p:nvGrpSpPr>
            <p:cNvPr id="248" name="그룹 24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55" name="타원 25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6" name="타원 25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49" name="그룹 24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53" name="타원 25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4" name="타원 25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50" name="그룹 24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51" name="타원 25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2" name="타원 25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57" name="직사각형 256"/>
          <p:cNvSpPr/>
          <p:nvPr/>
        </p:nvSpPr>
        <p:spPr>
          <a:xfrm>
            <a:off x="1042126" y="1902024"/>
            <a:ext cx="18357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원하시는 패턴을 등록해 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8" name="타원 257"/>
          <p:cNvSpPr/>
          <p:nvPr/>
        </p:nvSpPr>
        <p:spPr>
          <a:xfrm>
            <a:off x="656499" y="2319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1" name="타원 260"/>
          <p:cNvSpPr/>
          <p:nvPr/>
        </p:nvSpPr>
        <p:spPr>
          <a:xfrm>
            <a:off x="848560" y="570768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2" name="타원 261"/>
          <p:cNvSpPr/>
          <p:nvPr/>
        </p:nvSpPr>
        <p:spPr>
          <a:xfrm>
            <a:off x="2060970" y="571928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63" name="그룹 262"/>
          <p:cNvGrpSpPr/>
          <p:nvPr/>
        </p:nvGrpSpPr>
        <p:grpSpPr>
          <a:xfrm>
            <a:off x="635599" y="2384316"/>
            <a:ext cx="2651692" cy="612000"/>
            <a:chOff x="481089" y="2393841"/>
            <a:chExt cx="2651692" cy="612000"/>
          </a:xfrm>
        </p:grpSpPr>
        <p:sp>
          <p:nvSpPr>
            <p:cNvPr id="264" name="타원 263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65" name="타원 264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66" name="타원 265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67" name="그룹 266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71" name="직사각형 270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68" name="타원 267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69" name="타원 268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70" name="타원 269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75" name="타원 274"/>
          <p:cNvSpPr/>
          <p:nvPr/>
        </p:nvSpPr>
        <p:spPr>
          <a:xfrm>
            <a:off x="656499" y="348899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8" name="TextBox 277"/>
          <p:cNvSpPr txBox="1"/>
          <p:nvPr/>
        </p:nvSpPr>
        <p:spPr bwMode="auto">
          <a:xfrm>
            <a:off x="3815860" y="723521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패턴등록 가이드</a:t>
            </a:r>
          </a:p>
        </p:txBody>
      </p:sp>
      <p:sp>
        <p:nvSpPr>
          <p:cNvPr id="279" name="타원 278"/>
          <p:cNvSpPr/>
          <p:nvPr/>
        </p:nvSpPr>
        <p:spPr>
          <a:xfrm>
            <a:off x="1402348" y="2463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30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7802" y="833885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2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모서리가 둥근 직사각형 302"/>
          <p:cNvSpPr/>
          <p:nvPr/>
        </p:nvSpPr>
        <p:spPr>
          <a:xfrm>
            <a:off x="2238870" y="574567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</a:t>
            </a:r>
            <a:r>
              <a:rPr lang="ko-KR" altLang="en-US" sz="800" dirty="0">
                <a:solidFill>
                  <a:schemeClr val="bg1"/>
                </a:solidFill>
              </a:rPr>
              <a:t>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04" name="모서리가 둥근 직사각형 303"/>
          <p:cNvSpPr/>
          <p:nvPr/>
        </p:nvSpPr>
        <p:spPr>
          <a:xfrm>
            <a:off x="1002094" y="5761831"/>
            <a:ext cx="772975" cy="313480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grpSp>
        <p:nvGrpSpPr>
          <p:cNvPr id="305" name="그룹 304"/>
          <p:cNvGrpSpPr/>
          <p:nvPr/>
        </p:nvGrpSpPr>
        <p:grpSpPr>
          <a:xfrm>
            <a:off x="4012871" y="4439849"/>
            <a:ext cx="1814488" cy="1077383"/>
            <a:chOff x="7905328" y="2238308"/>
            <a:chExt cx="1814488" cy="1077383"/>
          </a:xfrm>
        </p:grpSpPr>
        <p:sp>
          <p:nvSpPr>
            <p:cNvPr id="306" name="직사각형 305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307" name="직사각형 306"/>
            <p:cNvSpPr/>
            <p:nvPr/>
          </p:nvSpPr>
          <p:spPr>
            <a:xfrm>
              <a:off x="7905328" y="2490933"/>
              <a:ext cx="1800200" cy="8247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08" name="TextBox 307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9" name="TextBox 308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등록을 취소하시겠습니까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등록은 나중에 회원정보수정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메뉴에서도 등록이 가능합니다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0" name="모서리가 둥근 직사각형 309"/>
            <p:cNvSpPr/>
            <p:nvPr/>
          </p:nvSpPr>
          <p:spPr>
            <a:xfrm>
              <a:off x="8939655" y="3070985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311" name="모서리가 둥근 직사각형 310"/>
          <p:cNvSpPr/>
          <p:nvPr/>
        </p:nvSpPr>
        <p:spPr>
          <a:xfrm>
            <a:off x="4354060" y="5266723"/>
            <a:ext cx="421467" cy="140935"/>
          </a:xfrm>
          <a:prstGeom prst="roundRect">
            <a:avLst>
              <a:gd name="adj" fmla="val 4924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92" name="타원 291"/>
          <p:cNvSpPr/>
          <p:nvPr/>
        </p:nvSpPr>
        <p:spPr>
          <a:xfrm>
            <a:off x="3944888" y="458114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0" name="타원 289"/>
          <p:cNvSpPr/>
          <p:nvPr/>
        </p:nvSpPr>
        <p:spPr>
          <a:xfrm>
            <a:off x="4232936" y="512333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1" name="타원 290"/>
          <p:cNvSpPr/>
          <p:nvPr/>
        </p:nvSpPr>
        <p:spPr>
          <a:xfrm>
            <a:off x="4920115" y="513603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312" name="그룹 311"/>
          <p:cNvGrpSpPr/>
          <p:nvPr/>
        </p:nvGrpSpPr>
        <p:grpSpPr>
          <a:xfrm>
            <a:off x="5468665" y="1015526"/>
            <a:ext cx="1814488" cy="1539049"/>
            <a:chOff x="7905328" y="2238308"/>
            <a:chExt cx="1814488" cy="1539049"/>
          </a:xfrm>
        </p:grpSpPr>
        <p:sp>
          <p:nvSpPr>
            <p:cNvPr id="313" name="직사각형 31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314" name="직사각형 313"/>
            <p:cNvSpPr/>
            <p:nvPr/>
          </p:nvSpPr>
          <p:spPr>
            <a:xfrm>
              <a:off x="7905328" y="2490933"/>
              <a:ext cx="1800200" cy="12864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15" name="TextBox 314"/>
            <p:cNvSpPr txBox="1"/>
            <p:nvPr/>
          </p:nvSpPr>
          <p:spPr bwMode="auto">
            <a:xfrm>
              <a:off x="7924775" y="2242483"/>
              <a:ext cx="110320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패턴 등록 안내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6" name="TextBox 315"/>
            <p:cNvSpPr txBox="1"/>
            <p:nvPr/>
          </p:nvSpPr>
          <p:spPr bwMode="auto">
            <a:xfrm>
              <a:off x="7919616" y="2557866"/>
              <a:ext cx="1800200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</a:t>
              </a:r>
              <a:r>
                <a:rPr kumimoji="0" lang="ko-KR" altLang="en-US" sz="80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로그인으로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간편하게 로그인 하세요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아이디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비밀번호 </a:t>
              </a:r>
              <a:r>
                <a:rPr kumimoji="0" lang="ko-KR" altLang="en-US" sz="80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입력없이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패턴만으로 로그인 가능합니다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등록은 회원정보수정 메뉴에서도 등록 및 변경이 가능합니다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확인을 선택하시면 패턴 등록을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등록하실 수 있습니다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7" name="모서리가 둥근 직사각형 316"/>
            <p:cNvSpPr/>
            <p:nvPr/>
          </p:nvSpPr>
          <p:spPr>
            <a:xfrm>
              <a:off x="9045099" y="3572796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318" name="모서리가 둥근 직사각형 317"/>
          <p:cNvSpPr/>
          <p:nvPr/>
        </p:nvSpPr>
        <p:spPr>
          <a:xfrm>
            <a:off x="5843455" y="2350014"/>
            <a:ext cx="421467" cy="140935"/>
          </a:xfrm>
          <a:prstGeom prst="roundRect">
            <a:avLst>
              <a:gd name="adj" fmla="val 4924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27" name="타원 226"/>
          <p:cNvSpPr/>
          <p:nvPr/>
        </p:nvSpPr>
        <p:spPr>
          <a:xfrm>
            <a:off x="5343320" y="97131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6" name="타원 275"/>
          <p:cNvSpPr/>
          <p:nvPr/>
        </p:nvSpPr>
        <p:spPr>
          <a:xfrm>
            <a:off x="5684590" y="223904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7" name="타원 276"/>
          <p:cNvSpPr/>
          <p:nvPr/>
        </p:nvSpPr>
        <p:spPr>
          <a:xfrm>
            <a:off x="6647934" y="2251741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10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87732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왼쪽 화살표 88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91" name="타원 90"/>
          <p:cNvSpPr/>
          <p:nvPr/>
        </p:nvSpPr>
        <p:spPr>
          <a:xfrm>
            <a:off x="200472" y="1340768"/>
            <a:ext cx="180019" cy="169608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03910" y="777611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85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00472" y="85723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0472" y="857232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91657" y="86426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 bwMode="auto">
          <a:xfrm>
            <a:off x="1055969" y="957819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1526997"/>
            <a:ext cx="1077028" cy="1952277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653445"/>
              </p:ext>
            </p:extLst>
          </p:nvPr>
        </p:nvGraphicFramePr>
        <p:xfrm>
          <a:off x="200470" y="4389953"/>
          <a:ext cx="34416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38"/>
                <a:gridCol w="172083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아이디를 입력하세요                                                             </a:t>
                      </a:r>
                      <a:r>
                        <a:rPr lang="ko-KR" altLang="en-US" sz="800" u="none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             </a:t>
                      </a:r>
                      <a:endParaRPr lang="ko-KR" altLang="en-US" sz="800" u="none" dirty="0">
                        <a:solidFill>
                          <a:schemeClr val="bg1">
                            <a:lumMod val="6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비밀번호를 입력 해주세요 </a:t>
                      </a:r>
                      <a:endParaRPr lang="ko-KR" altLang="en-US" sz="800" u="sng" dirty="0">
                        <a:solidFill>
                          <a:schemeClr val="bg1">
                            <a:lumMod val="6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928664" y="4750845"/>
            <a:ext cx="17134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788663" y="5614151"/>
            <a:ext cx="2304256" cy="360040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세차 출발 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25614" y="6150545"/>
            <a:ext cx="68722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비밀번호찾기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8991" y="6118177"/>
            <a:ext cx="68722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아이디 찾기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185481" y="134076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 bwMode="auto">
          <a:xfrm>
            <a:off x="920552" y="299586"/>
            <a:ext cx="6671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3664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HCS-Mobile-01-1119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패턴등록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 후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로그인인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 패턴 등록 화면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앱화면</a:t>
            </a:r>
            <a:r>
              <a:rPr lang="ko-KR" altLang="en-US" sz="900" dirty="0" smtClean="0"/>
              <a:t> 로고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그려진 패턴 지우기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완료 </a:t>
            </a:r>
            <a:r>
              <a:rPr lang="en-US" altLang="ko-KR" sz="900" dirty="0" smtClean="0"/>
              <a:t>(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</a:t>
            </a:r>
            <a:r>
              <a:rPr lang="en-US" altLang="ko-KR" sz="900" dirty="0" smtClean="0"/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 팝업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화면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패턴 입력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48" name="타원 247"/>
          <p:cNvSpPr/>
          <p:nvPr/>
        </p:nvSpPr>
        <p:spPr>
          <a:xfrm>
            <a:off x="4736992" y="217379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203913" y="718948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51" name="타원 250"/>
          <p:cNvSpPr/>
          <p:nvPr/>
        </p:nvSpPr>
        <p:spPr>
          <a:xfrm>
            <a:off x="787089" y="98536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52" name="타원 251"/>
          <p:cNvSpPr/>
          <p:nvPr/>
        </p:nvSpPr>
        <p:spPr>
          <a:xfrm>
            <a:off x="990199" y="194891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53" name="그룹 252"/>
          <p:cNvGrpSpPr/>
          <p:nvPr/>
        </p:nvGrpSpPr>
        <p:grpSpPr>
          <a:xfrm>
            <a:off x="635599" y="3560990"/>
            <a:ext cx="2651692" cy="612000"/>
            <a:chOff x="461908" y="2393841"/>
            <a:chExt cx="2651692" cy="612000"/>
          </a:xfrm>
        </p:grpSpPr>
        <p:grpSp>
          <p:nvGrpSpPr>
            <p:cNvPr id="254" name="그룹 253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61" name="타원 26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2" name="타원 26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55" name="그룹 254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59" name="타원 258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0" name="타원 259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56" name="그룹 255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57" name="타원 256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8" name="타원 257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63" name="그룹 262"/>
          <p:cNvGrpSpPr/>
          <p:nvPr/>
        </p:nvGrpSpPr>
        <p:grpSpPr>
          <a:xfrm>
            <a:off x="635599" y="4882823"/>
            <a:ext cx="2651692" cy="612000"/>
            <a:chOff x="461908" y="2393841"/>
            <a:chExt cx="2651692" cy="612000"/>
          </a:xfrm>
        </p:grpSpPr>
        <p:grpSp>
          <p:nvGrpSpPr>
            <p:cNvPr id="264" name="그룹 263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71" name="타원 27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5" name="그룹 264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69" name="타원 268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0" name="타원 269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6" name="그룹 265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67" name="타원 266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74" name="타원 273"/>
          <p:cNvSpPr/>
          <p:nvPr/>
        </p:nvSpPr>
        <p:spPr>
          <a:xfrm>
            <a:off x="656499" y="2319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5" name="타원 274"/>
          <p:cNvSpPr/>
          <p:nvPr/>
        </p:nvSpPr>
        <p:spPr>
          <a:xfrm>
            <a:off x="848560" y="570768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6" name="타원 275"/>
          <p:cNvSpPr/>
          <p:nvPr/>
        </p:nvSpPr>
        <p:spPr>
          <a:xfrm>
            <a:off x="2060970" y="571928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77" name="그룹 276"/>
          <p:cNvGrpSpPr/>
          <p:nvPr/>
        </p:nvGrpSpPr>
        <p:grpSpPr>
          <a:xfrm>
            <a:off x="635599" y="2384316"/>
            <a:ext cx="2651692" cy="612000"/>
            <a:chOff x="481089" y="2393841"/>
            <a:chExt cx="2651692" cy="612000"/>
          </a:xfrm>
        </p:grpSpPr>
        <p:sp>
          <p:nvSpPr>
            <p:cNvPr id="278" name="타원 277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79" name="타원 278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0" name="타원 279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81" name="그룹 280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85" name="직사각형 284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82" name="타원 281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3" name="타원 282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4" name="타원 283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89" name="타원 288"/>
          <p:cNvSpPr/>
          <p:nvPr/>
        </p:nvSpPr>
        <p:spPr>
          <a:xfrm>
            <a:off x="656499" y="348899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0" name="타원 289"/>
          <p:cNvSpPr/>
          <p:nvPr/>
        </p:nvSpPr>
        <p:spPr>
          <a:xfrm>
            <a:off x="1402348" y="2463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2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7802" y="833885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3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4" name="직선 연결선 293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모서리가 둥근 직사각형 294"/>
          <p:cNvSpPr/>
          <p:nvPr/>
        </p:nvSpPr>
        <p:spPr>
          <a:xfrm>
            <a:off x="2238870" y="574567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등</a:t>
            </a:r>
            <a:r>
              <a:rPr lang="ko-KR" altLang="en-US" sz="800" dirty="0">
                <a:solidFill>
                  <a:schemeClr val="bg1"/>
                </a:solidFill>
              </a:rPr>
              <a:t>록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96" name="모서리가 둥근 직사각형 295"/>
          <p:cNvSpPr/>
          <p:nvPr/>
        </p:nvSpPr>
        <p:spPr>
          <a:xfrm>
            <a:off x="1002094" y="5761831"/>
            <a:ext cx="772975" cy="313480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grpSp>
        <p:nvGrpSpPr>
          <p:cNvPr id="297" name="그룹 296"/>
          <p:cNvGrpSpPr/>
          <p:nvPr/>
        </p:nvGrpSpPr>
        <p:grpSpPr>
          <a:xfrm>
            <a:off x="4907207" y="2241624"/>
            <a:ext cx="1814488" cy="1077383"/>
            <a:chOff x="7905328" y="2238308"/>
            <a:chExt cx="1814488" cy="1077383"/>
          </a:xfrm>
        </p:grpSpPr>
        <p:sp>
          <p:nvSpPr>
            <p:cNvPr id="298" name="직사각형 297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299" name="직사각형 298"/>
            <p:cNvSpPr/>
            <p:nvPr/>
          </p:nvSpPr>
          <p:spPr>
            <a:xfrm>
              <a:off x="7905328" y="2490933"/>
              <a:ext cx="1800200" cy="8247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00" name="TextBox 299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1" name="TextBox 300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등록이 완료되었습니다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en-US" altLang="ko-KR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다음 </a:t>
              </a:r>
              <a:r>
                <a:rPr kumimoji="0" lang="ko-KR" altLang="en-US" sz="80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로그인부터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패턴으로 로그인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하실 수 있습니다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sp>
          <p:nvSpPr>
            <p:cNvPr id="302" name="모서리가 둥근 직사각형 301"/>
            <p:cNvSpPr/>
            <p:nvPr/>
          </p:nvSpPr>
          <p:spPr>
            <a:xfrm>
              <a:off x="8599193" y="3070985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66" name="직사각형 65"/>
          <p:cNvSpPr/>
          <p:nvPr/>
        </p:nvSpPr>
        <p:spPr>
          <a:xfrm>
            <a:off x="1064568" y="1902024"/>
            <a:ext cx="210666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확인을 위해 다시 한번 입력해주세요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97257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8" name="왼쪽 화살표 67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70" name="타원 69"/>
          <p:cNvSpPr/>
          <p:nvPr/>
        </p:nvSpPr>
        <p:spPr>
          <a:xfrm>
            <a:off x="186755" y="1365782"/>
            <a:ext cx="172592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kern="0" dirty="0">
                <a:solidFill>
                  <a:srgbClr val="FFFFFF"/>
                </a:solidFill>
                <a:latin typeface="굴림"/>
                <a:ea typeface="굴림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32068" y="788247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44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직사각형 352"/>
          <p:cNvSpPr/>
          <p:nvPr/>
        </p:nvSpPr>
        <p:spPr>
          <a:xfrm>
            <a:off x="203913" y="718948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HCS-Mobile-01-1120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>
                <a:solidFill>
                  <a:prstClr val="black"/>
                </a:solidFill>
              </a:rPr>
              <a:t>패턴 등록 화면입니다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 등록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 타이들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그려진 패턴 지우기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확인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 팝업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팝업을 닫고 메인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팝업을 닫고 패턴 등록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 </a:t>
            </a:r>
            <a:r>
              <a:rPr lang="ko-KR" altLang="en-US" sz="900" dirty="0" err="1" smtClean="0"/>
              <a:t>알럿</a:t>
            </a:r>
            <a:r>
              <a:rPr lang="ko-KR" altLang="en-US" sz="900" dirty="0" smtClean="0"/>
              <a:t> 메시지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알럿을</a:t>
            </a:r>
            <a:r>
              <a:rPr lang="ko-KR" altLang="en-US" sz="900" dirty="0" smtClean="0"/>
              <a:t> 닫고 패턴 다시 등록 대기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취소 후 메인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/>
              <a:t> </a:t>
            </a:r>
            <a:r>
              <a:rPr lang="ko-KR" altLang="en-US" sz="900" dirty="0" smtClean="0"/>
              <a:t>버튼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취소 후 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사용 중지 버튼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사용 중지 확인 </a:t>
            </a:r>
            <a:r>
              <a:rPr lang="ko-KR" altLang="en-US" sz="900" dirty="0" err="1" smtClean="0"/>
              <a:t>알럿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사용 중지 안내 </a:t>
            </a:r>
            <a:r>
              <a:rPr lang="ko-KR" altLang="en-US" sz="900" dirty="0" err="1" smtClean="0"/>
              <a:t>알럿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회원 정보수정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4119632" y="3664181"/>
            <a:ext cx="1697479" cy="1060963"/>
            <a:chOff x="4481963" y="2610453"/>
            <a:chExt cx="2395404" cy="1335630"/>
          </a:xfrm>
        </p:grpSpPr>
        <p:grpSp>
          <p:nvGrpSpPr>
            <p:cNvPr id="67" name="그룹 66"/>
            <p:cNvGrpSpPr/>
            <p:nvPr/>
          </p:nvGrpSpPr>
          <p:grpSpPr>
            <a:xfrm>
              <a:off x="4481963" y="2610453"/>
              <a:ext cx="2395404" cy="1335630"/>
              <a:chOff x="4480630" y="2704635"/>
              <a:chExt cx="2395404" cy="1335630"/>
            </a:xfrm>
          </p:grpSpPr>
          <p:grpSp>
            <p:nvGrpSpPr>
              <p:cNvPr id="70" name="그룹 69"/>
              <p:cNvGrpSpPr/>
              <p:nvPr/>
            </p:nvGrpSpPr>
            <p:grpSpPr>
              <a:xfrm>
                <a:off x="4480630" y="2704635"/>
                <a:ext cx="2395404" cy="1335630"/>
                <a:chOff x="2717767" y="2577548"/>
                <a:chExt cx="2395404" cy="1335630"/>
              </a:xfrm>
            </p:grpSpPr>
            <p:sp>
              <p:nvSpPr>
                <p:cNvPr id="72" name="TextBox 71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2717767" y="2947551"/>
                  <a:ext cx="2395404" cy="96562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2724509" y="2585036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알</a:t>
                  </a:r>
                  <a:r>
                    <a:rPr kumimoji="0" lang="ko-KR" altLang="en-US" sz="1000" b="1" dirty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림</a:t>
                  </a: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 bwMode="auto">
                <a:xfrm>
                  <a:off x="2730065" y="3021781"/>
                  <a:ext cx="2383085" cy="581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패턴 등록을 취소하시겠습니까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패턴 등록은 나중에 다시 등록</a:t>
                  </a:r>
                  <a:endPara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가능합니다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71" name="모서리가 둥근 직사각형 70"/>
              <p:cNvSpPr/>
              <p:nvPr/>
            </p:nvSpPr>
            <p:spPr>
              <a:xfrm>
                <a:off x="5705941" y="3751022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68" name="모서리가 둥근 직사각형 67"/>
            <p:cNvSpPr/>
            <p:nvPr/>
          </p:nvSpPr>
          <p:spPr>
            <a:xfrm>
              <a:off x="5037688" y="3665254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242" name="타원 241"/>
          <p:cNvSpPr/>
          <p:nvPr/>
        </p:nvSpPr>
        <p:spPr>
          <a:xfrm>
            <a:off x="1064584" y="191684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43" name="직사각형 242"/>
          <p:cNvSpPr/>
          <p:nvPr/>
        </p:nvSpPr>
        <p:spPr>
          <a:xfrm>
            <a:off x="3881886" y="965661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패턴로그인이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등록되어 있는지 확인</a:t>
            </a:r>
          </a:p>
        </p:txBody>
      </p:sp>
      <p:sp>
        <p:nvSpPr>
          <p:cNvPr id="251" name="TextBox 250"/>
          <p:cNvSpPr txBox="1"/>
          <p:nvPr/>
        </p:nvSpPr>
        <p:spPr bwMode="auto">
          <a:xfrm>
            <a:off x="5761698" y="683504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 등록 안내 </a:t>
            </a:r>
            <a:r>
              <a:rPr lang="ko-KR" altLang="en-US" sz="800" b="1" dirty="0" err="1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알럿</a:t>
            </a:r>
            <a:endParaRPr lang="ko-KR" altLang="en-US" sz="800" b="1" dirty="0" smtClean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6" name="꺾인 연결선 255"/>
          <p:cNvCxnSpPr>
            <a:stCxn id="243" idx="3"/>
          </p:cNvCxnSpPr>
          <p:nvPr/>
        </p:nvCxnSpPr>
        <p:spPr bwMode="auto">
          <a:xfrm>
            <a:off x="5193101" y="1213584"/>
            <a:ext cx="584339" cy="400408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58" name="그룹 257"/>
          <p:cNvGrpSpPr/>
          <p:nvPr/>
        </p:nvGrpSpPr>
        <p:grpSpPr>
          <a:xfrm>
            <a:off x="645124" y="3501000"/>
            <a:ext cx="2651692" cy="612000"/>
            <a:chOff x="461908" y="2393841"/>
            <a:chExt cx="2651692" cy="612000"/>
          </a:xfrm>
        </p:grpSpPr>
        <p:grpSp>
          <p:nvGrpSpPr>
            <p:cNvPr id="259" name="그룹 258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66" name="타원 265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0" name="그룹 259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64" name="타원 26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1" name="그룹 260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68" name="그룹 267"/>
          <p:cNvGrpSpPr/>
          <p:nvPr/>
        </p:nvGrpSpPr>
        <p:grpSpPr>
          <a:xfrm>
            <a:off x="645124" y="4545192"/>
            <a:ext cx="2651692" cy="612000"/>
            <a:chOff x="461908" y="2393841"/>
            <a:chExt cx="2651692" cy="612000"/>
          </a:xfrm>
        </p:grpSpPr>
        <p:grpSp>
          <p:nvGrpSpPr>
            <p:cNvPr id="269" name="그룹 268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76" name="타원 275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70" name="그룹 269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74" name="타원 27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71" name="그룹 270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72" name="타원 271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78" name="직사각형 277"/>
          <p:cNvSpPr/>
          <p:nvPr/>
        </p:nvSpPr>
        <p:spPr>
          <a:xfrm>
            <a:off x="1145901" y="1902024"/>
            <a:ext cx="179087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원하시는 패턴을 등록해주세요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9" name="타원 278"/>
          <p:cNvSpPr/>
          <p:nvPr/>
        </p:nvSpPr>
        <p:spPr>
          <a:xfrm>
            <a:off x="666024" y="239227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84" name="그룹 283"/>
          <p:cNvGrpSpPr/>
          <p:nvPr/>
        </p:nvGrpSpPr>
        <p:grpSpPr>
          <a:xfrm>
            <a:off x="645124" y="2456960"/>
            <a:ext cx="2651692" cy="612000"/>
            <a:chOff x="481089" y="2393841"/>
            <a:chExt cx="2651692" cy="612000"/>
          </a:xfrm>
        </p:grpSpPr>
        <p:sp>
          <p:nvSpPr>
            <p:cNvPr id="285" name="타원 284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6" name="타원 285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7" name="타원 286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88" name="그룹 287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92" name="직사각형 291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89" name="타원 288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90" name="타원 289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91" name="타원 290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96" name="타원 295"/>
          <p:cNvSpPr/>
          <p:nvPr/>
        </p:nvSpPr>
        <p:spPr>
          <a:xfrm>
            <a:off x="666024" y="342900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9" name="TextBox 298"/>
          <p:cNvSpPr txBox="1"/>
          <p:nvPr/>
        </p:nvSpPr>
        <p:spPr bwMode="auto">
          <a:xfrm>
            <a:off x="3825381" y="723430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패턴등록 가이드</a:t>
            </a:r>
          </a:p>
        </p:txBody>
      </p:sp>
      <p:sp>
        <p:nvSpPr>
          <p:cNvPr id="300" name="타원 299"/>
          <p:cNvSpPr/>
          <p:nvPr/>
        </p:nvSpPr>
        <p:spPr>
          <a:xfrm>
            <a:off x="1411873" y="253627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23" name="타원 322"/>
          <p:cNvSpPr/>
          <p:nvPr/>
        </p:nvSpPr>
        <p:spPr>
          <a:xfrm>
            <a:off x="776552" y="83671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24" name="타원 323"/>
          <p:cNvSpPr/>
          <p:nvPr/>
        </p:nvSpPr>
        <p:spPr>
          <a:xfrm>
            <a:off x="4630720" y="2031502"/>
            <a:ext cx="738729" cy="721477"/>
          </a:xfrm>
          <a:prstGeom prst="ellipse">
            <a:avLst/>
          </a:prstGeom>
          <a:solidFill>
            <a:srgbClr val="FFFFFF">
              <a:lumMod val="85000"/>
            </a:srgb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기존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/>
            </a:r>
            <a:b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</a:b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패턴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/>
            </a:r>
            <a:b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</a:b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삭제</a:t>
            </a:r>
          </a:p>
        </p:txBody>
      </p:sp>
      <p:cxnSp>
        <p:nvCxnSpPr>
          <p:cNvPr id="338" name="직선 화살표 연결선 337"/>
          <p:cNvCxnSpPr>
            <a:stCxn id="324" idx="2"/>
          </p:cNvCxnSpPr>
          <p:nvPr/>
        </p:nvCxnSpPr>
        <p:spPr bwMode="auto">
          <a:xfrm flipH="1" flipV="1">
            <a:off x="3728864" y="2384928"/>
            <a:ext cx="901856" cy="7313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49" name="꺾인 연결선 348"/>
          <p:cNvCxnSpPr>
            <a:endCxn id="363" idx="1"/>
          </p:cNvCxnSpPr>
          <p:nvPr/>
        </p:nvCxnSpPr>
        <p:spPr bwMode="auto">
          <a:xfrm rot="5400000" flipH="1" flipV="1">
            <a:off x="2901677" y="4844417"/>
            <a:ext cx="150298" cy="2250968"/>
          </a:xfrm>
          <a:prstGeom prst="bentConnector4">
            <a:avLst>
              <a:gd name="adj1" fmla="val -114073"/>
              <a:gd name="adj2" fmla="val 67762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35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70734" y="83862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3" name="타원 312"/>
          <p:cNvSpPr/>
          <p:nvPr/>
        </p:nvSpPr>
        <p:spPr>
          <a:xfrm>
            <a:off x="4004886" y="357428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11" name="타원 310"/>
          <p:cNvSpPr/>
          <p:nvPr/>
        </p:nvSpPr>
        <p:spPr>
          <a:xfrm>
            <a:off x="4413826" y="440213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12" name="타원 311"/>
          <p:cNvSpPr/>
          <p:nvPr/>
        </p:nvSpPr>
        <p:spPr>
          <a:xfrm>
            <a:off x="4918920" y="438856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354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5" name="직선 연결선 354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6" name="그룹 355"/>
          <p:cNvGrpSpPr/>
          <p:nvPr/>
        </p:nvGrpSpPr>
        <p:grpSpPr>
          <a:xfrm>
            <a:off x="4102310" y="5191896"/>
            <a:ext cx="1697464" cy="1111798"/>
            <a:chOff x="4481963" y="2610453"/>
            <a:chExt cx="2395383" cy="1399625"/>
          </a:xfrm>
        </p:grpSpPr>
        <p:grpSp>
          <p:nvGrpSpPr>
            <p:cNvPr id="357" name="그룹 356"/>
            <p:cNvGrpSpPr/>
            <p:nvPr/>
          </p:nvGrpSpPr>
          <p:grpSpPr>
            <a:xfrm>
              <a:off x="4481963" y="2610453"/>
              <a:ext cx="2395383" cy="1399625"/>
              <a:chOff x="4480630" y="2704635"/>
              <a:chExt cx="2395383" cy="1399625"/>
            </a:xfrm>
          </p:grpSpPr>
          <p:grpSp>
            <p:nvGrpSpPr>
              <p:cNvPr id="359" name="그룹 358"/>
              <p:cNvGrpSpPr/>
              <p:nvPr/>
            </p:nvGrpSpPr>
            <p:grpSpPr>
              <a:xfrm>
                <a:off x="4480630" y="2704635"/>
                <a:ext cx="2395383" cy="1399625"/>
                <a:chOff x="2717767" y="2577548"/>
                <a:chExt cx="2395383" cy="1399625"/>
              </a:xfrm>
            </p:grpSpPr>
            <p:sp>
              <p:nvSpPr>
                <p:cNvPr id="361" name="TextBox 360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62" name="직사각형 361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3" name="직사각형 362"/>
                <p:cNvSpPr/>
                <p:nvPr/>
              </p:nvSpPr>
              <p:spPr>
                <a:xfrm>
                  <a:off x="2717767" y="2947550"/>
                  <a:ext cx="2395382" cy="10296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TextBox 363"/>
                <p:cNvSpPr txBox="1"/>
                <p:nvPr/>
              </p:nvSpPr>
              <p:spPr bwMode="auto">
                <a:xfrm>
                  <a:off x="2724509" y="2585036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알</a:t>
                  </a:r>
                  <a:r>
                    <a:rPr kumimoji="0" lang="ko-KR" altLang="en-US" sz="1000" b="1" dirty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림</a:t>
                  </a:r>
                </a:p>
              </p:txBody>
            </p:sp>
            <p:sp>
              <p:nvSpPr>
                <p:cNvPr id="365" name="TextBox 364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66" name="TextBox 365"/>
                <p:cNvSpPr txBox="1"/>
                <p:nvPr/>
              </p:nvSpPr>
              <p:spPr bwMode="auto">
                <a:xfrm>
                  <a:off x="2730065" y="3021781"/>
                  <a:ext cx="2383085" cy="7361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패턴 사용을 중지하시겠습니까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기존 아이디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/</a:t>
                  </a:r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비밀번호를 이용한</a:t>
                  </a:r>
                  <a:endPara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kumimoji="0" lang="ko-KR" altLang="en-US" sz="800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로그인을</a:t>
                  </a:r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그대로 사용하실 수</a:t>
                  </a:r>
                  <a:endPara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있습니다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</p:grpSp>
          <p:sp>
            <p:nvSpPr>
              <p:cNvPr id="360" name="모서리가 둥근 직사각형 359"/>
              <p:cNvSpPr/>
              <p:nvPr/>
            </p:nvSpPr>
            <p:spPr>
              <a:xfrm>
                <a:off x="5763372" y="3840016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358" name="모서리가 둥근 직사각형 357"/>
            <p:cNvSpPr/>
            <p:nvPr/>
          </p:nvSpPr>
          <p:spPr>
            <a:xfrm>
              <a:off x="5064571" y="3758368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337" name="타원 336"/>
          <p:cNvSpPr/>
          <p:nvPr/>
        </p:nvSpPr>
        <p:spPr>
          <a:xfrm>
            <a:off x="4030310" y="5101766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368" name="그룹 367"/>
          <p:cNvGrpSpPr/>
          <p:nvPr/>
        </p:nvGrpSpPr>
        <p:grpSpPr>
          <a:xfrm>
            <a:off x="5900782" y="5191896"/>
            <a:ext cx="1697464" cy="1111798"/>
            <a:chOff x="4480630" y="2704635"/>
            <a:chExt cx="2395383" cy="1399625"/>
          </a:xfrm>
        </p:grpSpPr>
        <p:grpSp>
          <p:nvGrpSpPr>
            <p:cNvPr id="370" name="그룹 369"/>
            <p:cNvGrpSpPr/>
            <p:nvPr/>
          </p:nvGrpSpPr>
          <p:grpSpPr>
            <a:xfrm>
              <a:off x="4480630" y="2704635"/>
              <a:ext cx="2395383" cy="1399625"/>
              <a:chOff x="2717767" y="2577548"/>
              <a:chExt cx="2395383" cy="1399625"/>
            </a:xfrm>
          </p:grpSpPr>
          <p:sp>
            <p:nvSpPr>
              <p:cNvPr id="372" name="TextBox 371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>
                <a:off x="2717767" y="2577548"/>
                <a:ext cx="2395383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>
                <a:off x="2717767" y="2947550"/>
                <a:ext cx="2395382" cy="102962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TextBox 374"/>
              <p:cNvSpPr txBox="1"/>
              <p:nvPr/>
            </p:nvSpPr>
            <p:spPr bwMode="auto">
              <a:xfrm>
                <a:off x="2724509" y="2585036"/>
                <a:ext cx="682767" cy="309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알</a:t>
                </a:r>
                <a:r>
                  <a: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림</a:t>
                </a:r>
              </a:p>
            </p:txBody>
          </p:sp>
          <p:sp>
            <p:nvSpPr>
              <p:cNvPr id="376" name="TextBox 375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77" name="TextBox 376"/>
              <p:cNvSpPr txBox="1"/>
              <p:nvPr/>
            </p:nvSpPr>
            <p:spPr bwMode="auto">
              <a:xfrm>
                <a:off x="2730065" y="3021781"/>
                <a:ext cx="2383085" cy="581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패턴 사용이 중지되었습니다</a:t>
                </a:r>
                <a:r>
                  <a:rPr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다음 </a:t>
                </a:r>
                <a:r>
                  <a:rPr kumimoji="0" lang="ko-KR" altLang="en-US" sz="8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로그인부터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아이디</a:t>
                </a:r>
                <a:r>
                  <a: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비밀번호를 이용해 로그인 가능합니다</a:t>
                </a:r>
                <a:r>
                  <a: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endParaRPr kumimoji="0" lang="en-US" altLang="ko-KR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71" name="모서리가 둥근 직사각형 370"/>
            <p:cNvSpPr/>
            <p:nvPr/>
          </p:nvSpPr>
          <p:spPr>
            <a:xfrm>
              <a:off x="5372062" y="3814909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sp>
        <p:nvSpPr>
          <p:cNvPr id="348" name="타원 347"/>
          <p:cNvSpPr/>
          <p:nvPr/>
        </p:nvSpPr>
        <p:spPr>
          <a:xfrm>
            <a:off x="5817112" y="508520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378" name="그룹 377"/>
          <p:cNvGrpSpPr/>
          <p:nvPr/>
        </p:nvGrpSpPr>
        <p:grpSpPr>
          <a:xfrm>
            <a:off x="5777440" y="942085"/>
            <a:ext cx="1697479" cy="1190771"/>
            <a:chOff x="4481963" y="2610453"/>
            <a:chExt cx="2395404" cy="1499044"/>
          </a:xfrm>
        </p:grpSpPr>
        <p:grpSp>
          <p:nvGrpSpPr>
            <p:cNvPr id="379" name="그룹 378"/>
            <p:cNvGrpSpPr/>
            <p:nvPr/>
          </p:nvGrpSpPr>
          <p:grpSpPr>
            <a:xfrm>
              <a:off x="4481963" y="2610453"/>
              <a:ext cx="2395404" cy="1499044"/>
              <a:chOff x="4480630" y="2704635"/>
              <a:chExt cx="2395404" cy="1499044"/>
            </a:xfrm>
          </p:grpSpPr>
          <p:grpSp>
            <p:nvGrpSpPr>
              <p:cNvPr id="381" name="그룹 380"/>
              <p:cNvGrpSpPr/>
              <p:nvPr/>
            </p:nvGrpSpPr>
            <p:grpSpPr>
              <a:xfrm>
                <a:off x="4480630" y="2704635"/>
                <a:ext cx="2395404" cy="1499044"/>
                <a:chOff x="2717767" y="2577548"/>
                <a:chExt cx="2395404" cy="1499044"/>
              </a:xfrm>
            </p:grpSpPr>
            <p:sp>
              <p:nvSpPr>
                <p:cNvPr id="383" name="TextBox 382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84" name="직사각형 383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5" name="직사각형 384"/>
                <p:cNvSpPr/>
                <p:nvPr/>
              </p:nvSpPr>
              <p:spPr>
                <a:xfrm>
                  <a:off x="2717767" y="2922032"/>
                  <a:ext cx="2395404" cy="115456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TextBox 385"/>
                <p:cNvSpPr txBox="1"/>
                <p:nvPr/>
              </p:nvSpPr>
              <p:spPr bwMode="auto">
                <a:xfrm>
                  <a:off x="2724509" y="2585036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알</a:t>
                  </a:r>
                  <a:r>
                    <a:rPr kumimoji="0" lang="ko-KR" altLang="en-US" sz="1000" b="1" dirty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림</a:t>
                  </a:r>
                </a:p>
              </p:txBody>
            </p:sp>
            <p:sp>
              <p:nvSpPr>
                <p:cNvPr id="387" name="TextBox 386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88" name="TextBox 387"/>
                <p:cNvSpPr txBox="1"/>
                <p:nvPr/>
              </p:nvSpPr>
              <p:spPr bwMode="auto">
                <a:xfrm>
                  <a:off x="2730065" y="3021781"/>
                  <a:ext cx="2383085" cy="7361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기존 사용하시던 패턴이 존재합니다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 </a:t>
                  </a:r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기존 사용하시던 패턴을 폐기하고 새로운 패턴으로 등록하시겠습니까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382" name="모서리가 둥근 직사각형 381"/>
              <p:cNvSpPr/>
              <p:nvPr/>
            </p:nvSpPr>
            <p:spPr>
              <a:xfrm>
                <a:off x="5746264" y="3924922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380" name="모서리가 둥근 직사각형 379"/>
            <p:cNvSpPr/>
            <p:nvPr/>
          </p:nvSpPr>
          <p:spPr>
            <a:xfrm>
              <a:off x="5037688" y="3829753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250" name="타원 249"/>
          <p:cNvSpPr/>
          <p:nvPr/>
        </p:nvSpPr>
        <p:spPr>
          <a:xfrm>
            <a:off x="5714155" y="87603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7" name="타원 296"/>
          <p:cNvSpPr/>
          <p:nvPr/>
        </p:nvSpPr>
        <p:spPr>
          <a:xfrm>
            <a:off x="6050917" y="1845286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8" name="타원 297"/>
          <p:cNvSpPr/>
          <p:nvPr/>
        </p:nvSpPr>
        <p:spPr>
          <a:xfrm>
            <a:off x="6560757" y="180773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10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cxnSp>
        <p:nvCxnSpPr>
          <p:cNvPr id="257" name="꺾인 연결선 256"/>
          <p:cNvCxnSpPr/>
          <p:nvPr/>
        </p:nvCxnSpPr>
        <p:spPr bwMode="auto">
          <a:xfrm rot="10800000" flipV="1">
            <a:off x="5369449" y="2056672"/>
            <a:ext cx="1502898" cy="328256"/>
          </a:xfrm>
          <a:prstGeom prst="bentConnector3">
            <a:avLst>
              <a:gd name="adj1" fmla="val 566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89" name="모서리가 둥근 직사각형 388"/>
          <p:cNvSpPr/>
          <p:nvPr/>
        </p:nvSpPr>
        <p:spPr>
          <a:xfrm>
            <a:off x="2381946" y="5739776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283" name="타원 282"/>
          <p:cNvSpPr/>
          <p:nvPr/>
        </p:nvSpPr>
        <p:spPr>
          <a:xfrm>
            <a:off x="2329246" y="582526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90" name="모서리가 둥근 직사각형 389"/>
          <p:cNvSpPr/>
          <p:nvPr/>
        </p:nvSpPr>
        <p:spPr>
          <a:xfrm>
            <a:off x="643186" y="5752306"/>
            <a:ext cx="772975" cy="34148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282" name="타원 281"/>
          <p:cNvSpPr/>
          <p:nvPr/>
        </p:nvSpPr>
        <p:spPr>
          <a:xfrm>
            <a:off x="550097" y="582526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91" name="모서리가 둥근 직사각형 390"/>
          <p:cNvSpPr/>
          <p:nvPr/>
        </p:nvSpPr>
        <p:spPr>
          <a:xfrm>
            <a:off x="1464789" y="5739776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사용중지</a:t>
            </a:r>
          </a:p>
        </p:txBody>
      </p:sp>
      <p:sp>
        <p:nvSpPr>
          <p:cNvPr id="326" name="타원 325"/>
          <p:cNvSpPr/>
          <p:nvPr/>
        </p:nvSpPr>
        <p:spPr>
          <a:xfrm>
            <a:off x="1496632" y="582526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97257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9" name="왼쪽 화살표 118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121" name="타원 120"/>
          <p:cNvSpPr/>
          <p:nvPr/>
        </p:nvSpPr>
        <p:spPr>
          <a:xfrm>
            <a:off x="179344" y="1317506"/>
            <a:ext cx="180001" cy="183883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61485" y="8040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37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직사각형 259"/>
          <p:cNvSpPr/>
          <p:nvPr/>
        </p:nvSpPr>
        <p:spPr>
          <a:xfrm>
            <a:off x="203913" y="718948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HCS-Mobile-01-1121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>
                <a:solidFill>
                  <a:prstClr val="black"/>
                </a:solidFill>
              </a:rPr>
              <a:t>패턴 등록 화면입니다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 등록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4053376" y="4056109"/>
            <a:ext cx="1557219" cy="1094573"/>
            <a:chOff x="4480630" y="2704635"/>
            <a:chExt cx="2410123" cy="1377941"/>
          </a:xfrm>
        </p:grpSpPr>
        <p:grpSp>
          <p:nvGrpSpPr>
            <p:cNvPr id="70" name="그룹 69"/>
            <p:cNvGrpSpPr/>
            <p:nvPr/>
          </p:nvGrpSpPr>
          <p:grpSpPr>
            <a:xfrm>
              <a:off x="4480630" y="2704635"/>
              <a:ext cx="2410123" cy="1377941"/>
              <a:chOff x="2717767" y="2577548"/>
              <a:chExt cx="2410123" cy="1377941"/>
            </a:xfrm>
          </p:grpSpPr>
          <p:sp>
            <p:nvSpPr>
              <p:cNvPr id="72" name="TextBox 71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717767" y="2577548"/>
                <a:ext cx="2395383" cy="44108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2730063" y="2947551"/>
                <a:ext cx="2397827" cy="10079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 bwMode="auto">
              <a:xfrm>
                <a:off x="2827702" y="2597027"/>
                <a:ext cx="682767" cy="309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알</a:t>
                </a:r>
                <a:r>
                  <a: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림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 bwMode="auto">
              <a:xfrm>
                <a:off x="2745598" y="3018637"/>
                <a:ext cx="2345197" cy="581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패턴 등록이 완료되었습니다</a:t>
                </a:r>
                <a:r>
                  <a:rPr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다음 </a:t>
                </a:r>
                <a:r>
                  <a:rPr kumimoji="0" lang="ko-KR" altLang="en-US" sz="8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로그인부터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패턴으로</a:t>
                </a:r>
                <a:endParaRPr kumimoji="0" lang="en-US" altLang="ko-KR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로그인하실 수 있습니다</a:t>
                </a:r>
                <a:r>
                  <a: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71" name="모서리가 둥근 직사각형 70"/>
            <p:cNvSpPr/>
            <p:nvPr/>
          </p:nvSpPr>
          <p:spPr>
            <a:xfrm>
              <a:off x="5427197" y="3778949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sp>
        <p:nvSpPr>
          <p:cNvPr id="196" name="타원 195"/>
          <p:cNvSpPr/>
          <p:nvPr/>
        </p:nvSpPr>
        <p:spPr>
          <a:xfrm>
            <a:off x="665396" y="190202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197" name="그룹 196"/>
          <p:cNvGrpSpPr/>
          <p:nvPr/>
        </p:nvGrpSpPr>
        <p:grpSpPr>
          <a:xfrm>
            <a:off x="632520" y="3501144"/>
            <a:ext cx="2651692" cy="612000"/>
            <a:chOff x="461908" y="2393841"/>
            <a:chExt cx="2651692" cy="612000"/>
          </a:xfrm>
        </p:grpSpPr>
        <p:grpSp>
          <p:nvGrpSpPr>
            <p:cNvPr id="198" name="그룹 19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05" name="타원 20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6" name="타원 20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99" name="그룹 19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03" name="타원 20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4" name="타원 20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0" name="그룹 19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01" name="타원 20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2" name="타원 20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07" name="그룹 206"/>
          <p:cNvGrpSpPr/>
          <p:nvPr/>
        </p:nvGrpSpPr>
        <p:grpSpPr>
          <a:xfrm>
            <a:off x="632520" y="4545192"/>
            <a:ext cx="2651692" cy="612000"/>
            <a:chOff x="461908" y="2393841"/>
            <a:chExt cx="2651692" cy="612000"/>
          </a:xfrm>
        </p:grpSpPr>
        <p:grpSp>
          <p:nvGrpSpPr>
            <p:cNvPr id="208" name="그룹 20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15" name="타원 21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6" name="타원 21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9" name="그룹 20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13" name="타원 21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4" name="타원 21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10" name="그룹 20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11" name="타원 21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2" name="타원 21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17" name="직사각형 216"/>
          <p:cNvSpPr/>
          <p:nvPr/>
        </p:nvSpPr>
        <p:spPr>
          <a:xfrm>
            <a:off x="789070" y="1902024"/>
            <a:ext cx="210666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확인을 위해 다시 한번 입력해주세요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8" name="타원 217"/>
          <p:cNvSpPr/>
          <p:nvPr/>
        </p:nvSpPr>
        <p:spPr>
          <a:xfrm>
            <a:off x="653420" y="235633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23" name="그룹 222"/>
          <p:cNvGrpSpPr/>
          <p:nvPr/>
        </p:nvGrpSpPr>
        <p:grpSpPr>
          <a:xfrm>
            <a:off x="632520" y="2421024"/>
            <a:ext cx="2651692" cy="612000"/>
            <a:chOff x="481089" y="2393841"/>
            <a:chExt cx="2651692" cy="612000"/>
          </a:xfrm>
        </p:grpSpPr>
        <p:sp>
          <p:nvSpPr>
            <p:cNvPr id="224" name="타원 223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5" name="타원 224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6" name="타원 225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27" name="그룹 226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28" name="타원 227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9" name="타원 228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30" name="타원 229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35" name="타원 234"/>
          <p:cNvSpPr/>
          <p:nvPr/>
        </p:nvSpPr>
        <p:spPr>
          <a:xfrm>
            <a:off x="653420" y="342914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1399269" y="250033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47" name="타원 246"/>
          <p:cNvSpPr/>
          <p:nvPr/>
        </p:nvSpPr>
        <p:spPr>
          <a:xfrm>
            <a:off x="3961718" y="398411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cxnSp>
        <p:nvCxnSpPr>
          <p:cNvPr id="257" name="꺾인 연결선 256"/>
          <p:cNvCxnSpPr/>
          <p:nvPr/>
        </p:nvCxnSpPr>
        <p:spPr bwMode="auto">
          <a:xfrm flipV="1">
            <a:off x="3132781" y="5192322"/>
            <a:ext cx="1412116" cy="735145"/>
          </a:xfrm>
          <a:prstGeom prst="bentConnector2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59" name="텍스트 개체 틀 2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</p:spPr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패턴등록 팝업 타이틀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안내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연결선 표시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연결되지 않은 점 표시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화면에 표시된 패턴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확인 화면으로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완료 안내 팝업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최초 입력 화면으로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1" name="타원 260"/>
          <p:cNvSpPr/>
          <p:nvPr/>
        </p:nvSpPr>
        <p:spPr>
          <a:xfrm>
            <a:off x="632520" y="91982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2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1684" y="83862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4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5" name="직선 연결선 264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타원 265"/>
          <p:cNvSpPr/>
          <p:nvPr/>
        </p:nvSpPr>
        <p:spPr>
          <a:xfrm>
            <a:off x="848560" y="570768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7" name="타원 266"/>
          <p:cNvSpPr/>
          <p:nvPr/>
        </p:nvSpPr>
        <p:spPr>
          <a:xfrm>
            <a:off x="2060970" y="571928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8" name="모서리가 둥근 직사각형 267"/>
          <p:cNvSpPr/>
          <p:nvPr/>
        </p:nvSpPr>
        <p:spPr>
          <a:xfrm>
            <a:off x="2238870" y="574567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등</a:t>
            </a:r>
            <a:r>
              <a:rPr lang="ko-KR" altLang="en-US" sz="800" dirty="0">
                <a:solidFill>
                  <a:schemeClr val="bg1"/>
                </a:solidFill>
              </a:rPr>
              <a:t>록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69" name="모서리가 둥근 직사각형 268"/>
          <p:cNvSpPr/>
          <p:nvPr/>
        </p:nvSpPr>
        <p:spPr>
          <a:xfrm>
            <a:off x="1002094" y="5761831"/>
            <a:ext cx="772975" cy="313480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197257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3" name="왼쪽 화살표 82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85" name="타원 84"/>
          <p:cNvSpPr/>
          <p:nvPr/>
        </p:nvSpPr>
        <p:spPr>
          <a:xfrm>
            <a:off x="186754" y="1369724"/>
            <a:ext cx="161159" cy="133265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kern="0" dirty="0">
                <a:solidFill>
                  <a:srgbClr val="FFFFFF"/>
                </a:solidFill>
                <a:latin typeface="굴림"/>
                <a:ea typeface="굴림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20579" y="784075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37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HCS-Mobile-02-1101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03316" y="331259"/>
            <a:ext cx="3024535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배차일보 목</a:t>
            </a:r>
            <a:r>
              <a:rPr lang="ko-KR" altLang="en-US" dirty="0"/>
              <a:t>록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</a:t>
            </a:r>
            <a:r>
              <a:rPr lang="en-US" altLang="ko-KR" smtClean="0"/>
              <a:t>&gt; </a:t>
            </a:r>
            <a:r>
              <a:rPr lang="ko-KR" altLang="en-US" dirty="0" smtClean="0"/>
              <a:t>배차관리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 일보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메뉴트리에서</a:t>
            </a:r>
            <a:r>
              <a:rPr lang="ko-KR" altLang="en-US" sz="900" dirty="0"/>
              <a:t> 배차일보</a:t>
            </a:r>
            <a:r>
              <a:rPr lang="en-US" altLang="ko-KR" sz="900" dirty="0"/>
              <a:t> </a:t>
            </a:r>
            <a:r>
              <a:rPr lang="ko-KR" altLang="en-US" sz="900" dirty="0"/>
              <a:t>클릭하여 배차일보를 확인할 수 있는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뒤로가기</a:t>
            </a:r>
            <a:r>
              <a:rPr lang="ko-KR" altLang="en-US" sz="900" dirty="0"/>
              <a:t> 버튼을 클릭해 </a:t>
            </a: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 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운송상태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 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강제도착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&lt;-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모바일에서는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표출될 일이 없음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실적등록완료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 smtClean="0"/>
          </a:p>
        </p:txBody>
      </p:sp>
      <p:grpSp>
        <p:nvGrpSpPr>
          <p:cNvPr id="55" name="그룹 54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56" name="그룹 55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4936580" y="1455311"/>
                <a:ext cx="1467148" cy="3815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000" dirty="0" smtClean="0">
                    <a:solidFill>
                      <a:schemeClr val="tx1"/>
                    </a:solidFill>
                  </a:rPr>
                  <a:t> 배차일보</a:t>
                </a: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왼쪽 화살표 79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6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타원 81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직사각형 83"/>
          <p:cNvSpPr/>
          <p:nvPr/>
        </p:nvSpPr>
        <p:spPr>
          <a:xfrm>
            <a:off x="352941" y="3035052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52941" y="2760594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 rot="5400000">
            <a:off x="1996941" y="2768449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54013" y="2230324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356838" y="1948403"/>
            <a:ext cx="1926516" cy="289849"/>
            <a:chOff x="5236340" y="1061547"/>
            <a:chExt cx="1933721" cy="289849"/>
          </a:xfrm>
        </p:grpSpPr>
        <p:sp>
          <p:nvSpPr>
            <p:cNvPr id="95" name="직사각형 94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 rot="5400000">
              <a:off x="688702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7" name="직사각형 96"/>
          <p:cNvSpPr/>
          <p:nvPr/>
        </p:nvSpPr>
        <p:spPr>
          <a:xfrm>
            <a:off x="356840" y="248171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99" name="TextBox 98"/>
          <p:cNvSpPr txBox="1"/>
          <p:nvPr/>
        </p:nvSpPr>
        <p:spPr>
          <a:xfrm rot="5400000">
            <a:off x="1991315" y="248905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직사각형 106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2272814" y="838800"/>
            <a:ext cx="1519762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0" name="표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475741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pSp>
        <p:nvGrpSpPr>
          <p:cNvPr id="111" name="그룹 11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1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직사각형 11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타원 115"/>
          <p:cNvSpPr>
            <a:spLocks noChangeAspect="1"/>
          </p:cNvSpPr>
          <p:nvPr/>
        </p:nvSpPr>
        <p:spPr>
          <a:xfrm>
            <a:off x="272480" y="220488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17" name="표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615034"/>
              </p:ext>
            </p:extLst>
          </p:nvPr>
        </p:nvGraphicFramePr>
        <p:xfrm>
          <a:off x="4088904" y="1998965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8" name="TextBox 117"/>
          <p:cNvSpPr txBox="1"/>
          <p:nvPr/>
        </p:nvSpPr>
        <p:spPr>
          <a:xfrm rot="10800000">
            <a:off x="6978551" y="2334513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 rot="10800000">
            <a:off x="6978551" y="3224009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7142311" y="2039937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6980114" y="414057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 rot="10800000">
            <a:off x="6969225" y="501317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350900" y="919076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79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HCS-Mobile-02-1102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해당부분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상세화면으로 이동한다</a:t>
            </a:r>
            <a:r>
              <a:rPr lang="en-US" altLang="ko-KR" sz="900" dirty="0"/>
              <a:t>. </a:t>
            </a:r>
            <a:r>
              <a:rPr lang="ko-KR" altLang="en-US" sz="900" dirty="0"/>
              <a:t>상세화면에서 상세한 배차정보를 확인할 수 있다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현재상태에 따라 버튼이 아래와 같이 바뀌며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버튼을 통해 출발보고와 도착보고를 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알림창으로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재확인 후 서버로 보고처리를 요청한다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496227"/>
              </p:ext>
            </p:extLst>
          </p:nvPr>
        </p:nvGraphicFramePr>
        <p:xfrm>
          <a:off x="463104" y="1998965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28" name="그룹 2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왼쪽 화살표 3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277199"/>
              </p:ext>
            </p:extLst>
          </p:nvPr>
        </p:nvGraphicFramePr>
        <p:xfrm>
          <a:off x="4171135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배차완료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4180771" y="5453732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50395" y="836711"/>
            <a:ext cx="3450259" cy="5588677"/>
            <a:chOff x="4008312" y="836712"/>
            <a:chExt cx="3450259" cy="5588677"/>
          </a:xfrm>
        </p:grpSpPr>
        <p:grpSp>
          <p:nvGrpSpPr>
            <p:cNvPr id="39" name="그룹 38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936580" y="1455311"/>
                <a:ext cx="1467148" cy="3815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000" dirty="0" smtClean="0">
                    <a:solidFill>
                      <a:schemeClr val="tx1"/>
                    </a:solidFill>
                  </a:rPr>
                  <a:t> 배차일보</a:t>
                </a: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왼쪽 화살표 55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직사각형 57"/>
          <p:cNvSpPr/>
          <p:nvPr/>
        </p:nvSpPr>
        <p:spPr>
          <a:xfrm>
            <a:off x="427088" y="1976139"/>
            <a:ext cx="3204368" cy="89548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9" name="타원 58"/>
          <p:cNvSpPr>
            <a:spLocks noChangeAspect="1"/>
          </p:cNvSpPr>
          <p:nvPr/>
        </p:nvSpPr>
        <p:spPr>
          <a:xfrm>
            <a:off x="193976" y="1844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5241032" y="574778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출발보고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9" name="타원 68"/>
          <p:cNvSpPr>
            <a:spLocks noChangeAspect="1"/>
          </p:cNvSpPr>
          <p:nvPr/>
        </p:nvSpPr>
        <p:spPr>
          <a:xfrm>
            <a:off x="5059313" y="560308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147476" y="1914882"/>
            <a:ext cx="3204368" cy="349224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 rot="10800000">
            <a:off x="70394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 rot="10800000">
            <a:off x="3352751" y="2316930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 rot="10800000">
            <a:off x="3352751" y="3224008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516511" y="2039937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76" name="TextBox 75"/>
          <p:cNvSpPr txBox="1"/>
          <p:nvPr/>
        </p:nvSpPr>
        <p:spPr>
          <a:xfrm rot="10800000">
            <a:off x="3354314" y="414057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 rot="10800000">
            <a:off x="3343425" y="501317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0" name="표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746314"/>
              </p:ext>
            </p:extLst>
          </p:nvPr>
        </p:nvGraphicFramePr>
        <p:xfrm>
          <a:off x="7907548" y="2096841"/>
          <a:ext cx="1739478" cy="1551489"/>
        </p:xfrm>
        <a:graphic>
          <a:graphicData uri="http://schemas.openxmlformats.org/drawingml/2006/table">
            <a:tbl>
              <a:tblPr/>
              <a:tblGrid>
                <a:gridCol w="890288"/>
                <a:gridCol w="849190"/>
              </a:tblGrid>
              <a:tr h="347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</a:t>
                      </a:r>
                      <a:endParaRPr lang="en-US" altLang="ko-KR" sz="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배차완료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도착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1" name="모서리가 둥근 직사각형 80"/>
          <p:cNvSpPr/>
          <p:nvPr/>
        </p:nvSpPr>
        <p:spPr>
          <a:xfrm>
            <a:off x="8792402" y="248053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출발보고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8792402" y="2871625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도착보고</a:t>
            </a:r>
          </a:p>
        </p:txBody>
      </p:sp>
      <p:sp>
        <p:nvSpPr>
          <p:cNvPr id="83" name="모서리가 둥근 직사각형 82"/>
          <p:cNvSpPr/>
          <p:nvPr/>
        </p:nvSpPr>
        <p:spPr>
          <a:xfrm>
            <a:off x="8782124" y="326560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</a:p>
        </p:txBody>
      </p:sp>
      <p:grpSp>
        <p:nvGrpSpPr>
          <p:cNvPr id="84" name="그룹 83"/>
          <p:cNvGrpSpPr/>
          <p:nvPr/>
        </p:nvGrpSpPr>
        <p:grpSpPr>
          <a:xfrm>
            <a:off x="7978313" y="4328810"/>
            <a:ext cx="1547696" cy="972399"/>
            <a:chOff x="4481963" y="2610453"/>
            <a:chExt cx="2395383" cy="1224139"/>
          </a:xfrm>
        </p:grpSpPr>
        <p:grpSp>
          <p:nvGrpSpPr>
            <p:cNvPr id="85" name="그룹 84"/>
            <p:cNvGrpSpPr/>
            <p:nvPr/>
          </p:nvGrpSpPr>
          <p:grpSpPr>
            <a:xfrm>
              <a:off x="4481963" y="2610453"/>
              <a:ext cx="2395383" cy="1224139"/>
              <a:chOff x="4480630" y="2704635"/>
              <a:chExt cx="2395383" cy="1224139"/>
            </a:xfrm>
          </p:grpSpPr>
          <p:grpSp>
            <p:nvGrpSpPr>
              <p:cNvPr id="87" name="그룹 86"/>
              <p:cNvGrpSpPr/>
              <p:nvPr/>
            </p:nvGrpSpPr>
            <p:grpSpPr>
              <a:xfrm>
                <a:off x="4480630" y="2704635"/>
                <a:ext cx="2395383" cy="1224139"/>
                <a:chOff x="2717767" y="2577548"/>
                <a:chExt cx="2395383" cy="1224139"/>
              </a:xfrm>
            </p:grpSpPr>
            <p:sp>
              <p:nvSpPr>
                <p:cNvPr id="89" name="TextBox 88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90" name="직사각형 89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1" name="직사각형 90"/>
                <p:cNvSpPr/>
                <p:nvPr/>
              </p:nvSpPr>
              <p:spPr>
                <a:xfrm>
                  <a:off x="2730064" y="2947552"/>
                  <a:ext cx="2376262" cy="85413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 bwMode="auto">
                <a:xfrm>
                  <a:off x="2827702" y="2597027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출발</a:t>
                  </a:r>
                  <a:endPara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 bwMode="auto">
                <a:xfrm>
                  <a:off x="3050597" y="3141550"/>
                  <a:ext cx="1984113" cy="2712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출발보고 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88" name="모서리가 둥근 직사각형 87"/>
              <p:cNvSpPr/>
              <p:nvPr/>
            </p:nvSpPr>
            <p:spPr>
              <a:xfrm>
                <a:off x="5705940" y="3656823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86" name="모서리가 둥근 직사각형 85"/>
            <p:cNvSpPr/>
            <p:nvPr/>
          </p:nvSpPr>
          <p:spPr>
            <a:xfrm>
              <a:off x="5037688" y="3564068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347805" y="929139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33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HCS-Mobile-02-1103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배차일보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배차일보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현재상태에 따라 버튼이 아래와 같이 바뀌며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버튼을 통해 출발보고와 도착보고를 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알림창으로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재확인 후 서버로 보고처리를 요청한다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 완료 후 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인수 확인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팝업을 띄워준다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98906"/>
              </p:ext>
            </p:extLst>
          </p:nvPr>
        </p:nvGraphicFramePr>
        <p:xfrm>
          <a:off x="488504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8" name="그룹 67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78" name="그룹 7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97" name="직사각형 96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왼쪽 화살표 99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TextBox 100"/>
          <p:cNvSpPr txBox="1"/>
          <p:nvPr/>
        </p:nvSpPr>
        <p:spPr>
          <a:xfrm>
            <a:off x="4180771" y="54798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03" name="타원 102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5241032" y="57733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05" name="타원 104"/>
          <p:cNvSpPr>
            <a:spLocks noChangeAspect="1"/>
          </p:cNvSpPr>
          <p:nvPr/>
        </p:nvSpPr>
        <p:spPr>
          <a:xfrm>
            <a:off x="5059313" y="562861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4147476" y="1914881"/>
            <a:ext cx="3204368" cy="353034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348604" y="836712"/>
            <a:ext cx="3450259" cy="5588677"/>
            <a:chOff x="4008312" y="836712"/>
            <a:chExt cx="3450259" cy="5588677"/>
          </a:xfrm>
        </p:grpSpPr>
        <p:grpSp>
          <p:nvGrpSpPr>
            <p:cNvPr id="108" name="그룹 10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왼쪽 화살표 11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TextBox 113"/>
          <p:cNvSpPr txBox="1"/>
          <p:nvPr/>
        </p:nvSpPr>
        <p:spPr>
          <a:xfrm>
            <a:off x="521063" y="5474940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11388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16" name="타원 115"/>
          <p:cNvSpPr>
            <a:spLocks noChangeAspect="1"/>
          </p:cNvSpPr>
          <p:nvPr/>
        </p:nvSpPr>
        <p:spPr>
          <a:xfrm>
            <a:off x="285180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1581324" y="5768417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도</a:t>
            </a:r>
            <a:r>
              <a:rPr lang="ko-KR" altLang="en-US" sz="800" dirty="0">
                <a:solidFill>
                  <a:schemeClr val="bg1"/>
                </a:solidFill>
              </a:rPr>
              <a:t>착</a:t>
            </a:r>
            <a:r>
              <a:rPr lang="ko-KR" altLang="en-US" sz="800" dirty="0" smtClean="0">
                <a:solidFill>
                  <a:schemeClr val="bg1"/>
                </a:solidFill>
              </a:rPr>
              <a:t>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18" name="타원 117"/>
          <p:cNvSpPr>
            <a:spLocks noChangeAspect="1"/>
          </p:cNvSpPr>
          <p:nvPr/>
        </p:nvSpPr>
        <p:spPr>
          <a:xfrm>
            <a:off x="1399605" y="562371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87768" y="1914882"/>
            <a:ext cx="3204368" cy="35303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 rot="10800000">
            <a:off x="70140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3368825" y="329601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2" name="표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977837"/>
              </p:ext>
            </p:extLst>
          </p:nvPr>
        </p:nvGraphicFramePr>
        <p:xfrm>
          <a:off x="4171135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8" name="표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743443"/>
              </p:ext>
            </p:extLst>
          </p:nvPr>
        </p:nvGraphicFramePr>
        <p:xfrm>
          <a:off x="7907548" y="1844824"/>
          <a:ext cx="1739478" cy="1551489"/>
        </p:xfrm>
        <a:graphic>
          <a:graphicData uri="http://schemas.openxmlformats.org/drawingml/2006/table">
            <a:tbl>
              <a:tblPr/>
              <a:tblGrid>
                <a:gridCol w="890288"/>
                <a:gridCol w="849190"/>
              </a:tblGrid>
              <a:tr h="347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</a:t>
                      </a:r>
                      <a:endParaRPr lang="en-US" altLang="ko-KR" sz="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운송중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도착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9" name="모서리가 둥근 직사각형 128"/>
          <p:cNvSpPr/>
          <p:nvPr/>
        </p:nvSpPr>
        <p:spPr>
          <a:xfrm>
            <a:off x="8792402" y="223026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출발보고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8792402" y="262135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도착보고</a:t>
            </a: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8779702" y="3013501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</a:t>
            </a:r>
            <a:r>
              <a:rPr lang="ko-KR" altLang="en-US" sz="800" dirty="0" err="1" smtClean="0">
                <a:solidFill>
                  <a:schemeClr val="bg1"/>
                </a:solidFill>
              </a:rPr>
              <a:t>롹인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32" name="그룹 131"/>
          <p:cNvGrpSpPr/>
          <p:nvPr/>
        </p:nvGrpSpPr>
        <p:grpSpPr>
          <a:xfrm>
            <a:off x="7978313" y="4112786"/>
            <a:ext cx="1547696" cy="972399"/>
            <a:chOff x="4481963" y="2610453"/>
            <a:chExt cx="2395383" cy="1224139"/>
          </a:xfrm>
        </p:grpSpPr>
        <p:grpSp>
          <p:nvGrpSpPr>
            <p:cNvPr id="133" name="그룹 132"/>
            <p:cNvGrpSpPr/>
            <p:nvPr/>
          </p:nvGrpSpPr>
          <p:grpSpPr>
            <a:xfrm>
              <a:off x="4481963" y="2610453"/>
              <a:ext cx="2395383" cy="1224139"/>
              <a:chOff x="4480630" y="2704635"/>
              <a:chExt cx="2395383" cy="1224139"/>
            </a:xfrm>
          </p:grpSpPr>
          <p:grpSp>
            <p:nvGrpSpPr>
              <p:cNvPr id="135" name="그룹 134"/>
              <p:cNvGrpSpPr/>
              <p:nvPr/>
            </p:nvGrpSpPr>
            <p:grpSpPr>
              <a:xfrm>
                <a:off x="4480630" y="2704635"/>
                <a:ext cx="2395383" cy="1224139"/>
                <a:chOff x="2717767" y="2577548"/>
                <a:chExt cx="2395383" cy="1224139"/>
              </a:xfrm>
            </p:grpSpPr>
            <p:sp>
              <p:nvSpPr>
                <p:cNvPr id="137" name="TextBox 136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2730064" y="2947552"/>
                  <a:ext cx="2376262" cy="85413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TextBox 139"/>
                <p:cNvSpPr txBox="1"/>
                <p:nvPr/>
              </p:nvSpPr>
              <p:spPr bwMode="auto">
                <a:xfrm>
                  <a:off x="2827702" y="2597027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도착</a:t>
                  </a:r>
                  <a:endPara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42" name="TextBox 141"/>
                <p:cNvSpPr txBox="1"/>
                <p:nvPr/>
              </p:nvSpPr>
              <p:spPr bwMode="auto">
                <a:xfrm>
                  <a:off x="3050597" y="3141550"/>
                  <a:ext cx="1984113" cy="2712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도착보고 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136" name="모서리가 둥근 직사각형 135"/>
              <p:cNvSpPr/>
              <p:nvPr/>
            </p:nvSpPr>
            <p:spPr>
              <a:xfrm>
                <a:off x="5816487" y="3672811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134" name="모서리가 둥근 직사각형 133"/>
            <p:cNvSpPr/>
            <p:nvPr/>
          </p:nvSpPr>
          <p:spPr>
            <a:xfrm>
              <a:off x="5150036" y="3562641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356338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0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HCS-Mobile-02-1104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배차일보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배차일보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품목셀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세부항목을 팝업으로 표출한다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닫힘</a:t>
            </a:r>
            <a:r>
              <a:rPr lang="en-US" altLang="ko-KR" sz="900" dirty="0"/>
              <a:t>.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221030"/>
              </p:ext>
            </p:extLst>
          </p:nvPr>
        </p:nvGraphicFramePr>
        <p:xfrm>
          <a:off x="488504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0" name="그룹 69"/>
          <p:cNvGrpSpPr/>
          <p:nvPr/>
        </p:nvGrpSpPr>
        <p:grpSpPr>
          <a:xfrm>
            <a:off x="348604" y="836712"/>
            <a:ext cx="3450259" cy="5588677"/>
            <a:chOff x="4008312" y="836712"/>
            <a:chExt cx="3450259" cy="5588677"/>
          </a:xfrm>
        </p:grpSpPr>
        <p:grpSp>
          <p:nvGrpSpPr>
            <p:cNvPr id="71" name="그룹 70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왼쪽 화살표 75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2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TextBox 76"/>
          <p:cNvSpPr txBox="1"/>
          <p:nvPr/>
        </p:nvSpPr>
        <p:spPr>
          <a:xfrm>
            <a:off x="521063" y="54290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1388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81" name="타원 80"/>
          <p:cNvSpPr>
            <a:spLocks noChangeAspect="1"/>
          </p:cNvSpPr>
          <p:nvPr/>
        </p:nvSpPr>
        <p:spPr>
          <a:xfrm>
            <a:off x="1208584" y="311389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581324" y="57225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87768" y="1914882"/>
            <a:ext cx="3204368" cy="345775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타원 83"/>
          <p:cNvSpPr>
            <a:spLocks noChangeAspect="1"/>
          </p:cNvSpPr>
          <p:nvPr/>
        </p:nvSpPr>
        <p:spPr>
          <a:xfrm>
            <a:off x="344488" y="134076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 rot="10800000">
            <a:off x="3368825" y="3296015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333352" y="3236708"/>
            <a:ext cx="2363613" cy="33630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88" name="그룹 8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왼쪽 화살표 9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TextBox 93"/>
          <p:cNvSpPr txBox="1"/>
          <p:nvPr/>
        </p:nvSpPr>
        <p:spPr>
          <a:xfrm>
            <a:off x="4180771" y="57338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241032" y="60273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 rot="10800000">
            <a:off x="70140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927910"/>
              </p:ext>
            </p:extLst>
          </p:nvPr>
        </p:nvGraphicFramePr>
        <p:xfrm>
          <a:off x="4160912" y="1929600"/>
          <a:ext cx="3160484" cy="381550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09:05:10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운송료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                                                   80,000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3" name="직사각형 142"/>
          <p:cNvSpPr/>
          <p:nvPr/>
        </p:nvSpPr>
        <p:spPr>
          <a:xfrm>
            <a:off x="4008312" y="849420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4430888" y="2415681"/>
            <a:ext cx="2380067" cy="2293524"/>
            <a:chOff x="4443808" y="2735081"/>
            <a:chExt cx="2380067" cy="2293524"/>
          </a:xfrm>
        </p:grpSpPr>
        <p:grpSp>
          <p:nvGrpSpPr>
            <p:cNvPr id="145" name="그룹 144"/>
            <p:cNvGrpSpPr/>
            <p:nvPr/>
          </p:nvGrpSpPr>
          <p:grpSpPr>
            <a:xfrm>
              <a:off x="4443808" y="2735081"/>
              <a:ext cx="2380067" cy="2293524"/>
              <a:chOff x="2680945" y="2607994"/>
              <a:chExt cx="2380067" cy="2293524"/>
            </a:xfrm>
          </p:grpSpPr>
          <p:sp>
            <p:nvSpPr>
              <p:cNvPr id="147" name="TextBox 146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>
                <a:off x="2680945" y="2607994"/>
                <a:ext cx="2376264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>
                <a:off x="2684748" y="3112048"/>
                <a:ext cx="2376264" cy="178947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 bwMode="auto">
              <a:xfrm>
                <a:off x="3692238" y="2734351"/>
                <a:ext cx="441146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품목</a:t>
                </a:r>
                <a:endParaRPr kumimoji="0"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51" name="TextBox 150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146" name="모서리가 둥근 직사각형 145"/>
            <p:cNvSpPr/>
            <p:nvPr/>
          </p:nvSpPr>
          <p:spPr>
            <a:xfrm>
              <a:off x="5357574" y="4790622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aphicFrame>
        <p:nvGraphicFramePr>
          <p:cNvPr id="152" name="표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850"/>
              </p:ext>
            </p:extLst>
          </p:nvPr>
        </p:nvGraphicFramePr>
        <p:xfrm>
          <a:off x="4610249" y="3113899"/>
          <a:ext cx="2081099" cy="1243776"/>
        </p:xfrm>
        <a:graphic>
          <a:graphicData uri="http://schemas.openxmlformats.org/drawingml/2006/table">
            <a:tbl>
              <a:tblPr/>
              <a:tblGrid>
                <a:gridCol w="1584177"/>
                <a:gridCol w="496922"/>
              </a:tblGrid>
              <a:tr h="360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수량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세탁기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TV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냉장고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50533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HCS-Mobile-02-1105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배차일보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배차일보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인수 확인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인수 확인 화면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팝업된다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전자문서 연동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46936"/>
              </p:ext>
            </p:extLst>
          </p:nvPr>
        </p:nvGraphicFramePr>
        <p:xfrm>
          <a:off x="488504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0" name="그룹 69"/>
          <p:cNvGrpSpPr/>
          <p:nvPr/>
        </p:nvGrpSpPr>
        <p:grpSpPr>
          <a:xfrm>
            <a:off x="348604" y="836712"/>
            <a:ext cx="3450259" cy="5588677"/>
            <a:chOff x="4008312" y="836712"/>
            <a:chExt cx="3450259" cy="5588677"/>
          </a:xfrm>
        </p:grpSpPr>
        <p:grpSp>
          <p:nvGrpSpPr>
            <p:cNvPr id="71" name="그룹 70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왼쪽 화살표 75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2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TextBox 76"/>
          <p:cNvSpPr txBox="1"/>
          <p:nvPr/>
        </p:nvSpPr>
        <p:spPr>
          <a:xfrm>
            <a:off x="521063" y="54290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1388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581324" y="57225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4" name="타원 83"/>
          <p:cNvSpPr>
            <a:spLocks noChangeAspect="1"/>
          </p:cNvSpPr>
          <p:nvPr/>
        </p:nvSpPr>
        <p:spPr>
          <a:xfrm>
            <a:off x="344488" y="134076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 rot="10800000">
            <a:off x="3368825" y="3296015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88" name="그룹 8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왼쪽 화살표 9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TextBox 93"/>
          <p:cNvSpPr txBox="1"/>
          <p:nvPr/>
        </p:nvSpPr>
        <p:spPr>
          <a:xfrm>
            <a:off x="4180771" y="57338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241032" y="60273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 rot="10800000">
            <a:off x="70140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878984"/>
              </p:ext>
            </p:extLst>
          </p:nvPr>
        </p:nvGraphicFramePr>
        <p:xfrm>
          <a:off x="4160912" y="1929600"/>
          <a:ext cx="3160484" cy="381550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09:05:10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운송료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                                                   80,000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1" name="타원 80"/>
          <p:cNvSpPr>
            <a:spLocks noChangeAspect="1"/>
          </p:cNvSpPr>
          <p:nvPr/>
        </p:nvSpPr>
        <p:spPr>
          <a:xfrm>
            <a:off x="1473324" y="568035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4028377" y="847147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3" y="1484784"/>
            <a:ext cx="2927076" cy="4150791"/>
          </a:xfrm>
          <a:prstGeom prst="rect">
            <a:avLst/>
          </a:prstGeom>
        </p:spPr>
      </p:pic>
      <p:sp>
        <p:nvSpPr>
          <p:cNvPr id="53" name="모서리가 둥근 직사각형 52"/>
          <p:cNvSpPr/>
          <p:nvPr/>
        </p:nvSpPr>
        <p:spPr>
          <a:xfrm>
            <a:off x="5834104" y="5194421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891315" y="519442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23851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60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HCS-Mobile-03-1101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4" y="53556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운송관리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운송현</a:t>
            </a:r>
            <a:r>
              <a:rPr lang="ko-KR" altLang="en-US" dirty="0"/>
              <a:t>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배송일보  메뉴 </a:t>
            </a:r>
            <a:r>
              <a:rPr lang="ko-KR" altLang="en-US" sz="900" dirty="0" err="1"/>
              <a:t>클리시</a:t>
            </a:r>
            <a:r>
              <a:rPr lang="ko-KR" altLang="en-US" sz="900" dirty="0"/>
              <a:t> 운송현황을 확인할 수 있는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배차일시를</a:t>
            </a:r>
            <a:r>
              <a:rPr lang="ko-KR" altLang="en-US" sz="900" dirty="0"/>
              <a:t> 입력하고 조회 버튼을 클릭하여 운송현황을 조회한다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뒤로가기</a:t>
            </a:r>
            <a:r>
              <a:rPr lang="ko-KR" altLang="en-US" sz="900" dirty="0"/>
              <a:t> 버튼을 클릭해 </a:t>
            </a: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**</a:t>
            </a:r>
            <a:r>
              <a:rPr lang="ko-KR" altLang="en-US" sz="900" dirty="0" err="1"/>
              <a:t>운송일시는</a:t>
            </a:r>
            <a:r>
              <a:rPr lang="ko-KR" altLang="en-US" sz="900" dirty="0"/>
              <a:t> 달력팝업으로만 입력가능하며 직접입력은 불가하다</a:t>
            </a:r>
            <a:r>
              <a:rPr lang="en-US" altLang="ko-KR" sz="900" dirty="0" smtClean="0"/>
              <a:t>.</a:t>
            </a:r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** </a:t>
            </a:r>
            <a:r>
              <a:rPr lang="ko-KR" altLang="en-US" sz="900" dirty="0"/>
              <a:t>상태 </a:t>
            </a:r>
            <a:r>
              <a:rPr lang="en-US" altLang="ko-KR" sz="900" dirty="0"/>
              <a:t>: </a:t>
            </a:r>
            <a:r>
              <a:rPr lang="ko-KR" altLang="en-US" sz="900" dirty="0"/>
              <a:t>완료</a:t>
            </a:r>
            <a:r>
              <a:rPr lang="en-US" altLang="ko-KR" sz="900" dirty="0"/>
              <a:t>, </a:t>
            </a:r>
            <a:r>
              <a:rPr lang="ko-KR" altLang="en-US" sz="900" dirty="0"/>
              <a:t>도착 만 </a:t>
            </a:r>
            <a:r>
              <a:rPr lang="ko-KR" altLang="en-US" sz="900" dirty="0" err="1"/>
              <a:t>리스트업된다</a:t>
            </a:r>
            <a:r>
              <a:rPr lang="en-US" altLang="ko-KR" sz="900" dirty="0"/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/>
              <a:t>진행중인 </a:t>
            </a:r>
            <a:r>
              <a:rPr lang="ko-KR" altLang="en-US" sz="900" dirty="0" err="1"/>
              <a:t>배차건은</a:t>
            </a:r>
            <a:r>
              <a:rPr lang="ko-KR" altLang="en-US" sz="900" dirty="0"/>
              <a:t> 배차일보에서 확인할 수 있다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41614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58" name="텍스트 개체 틀 4"/>
          <p:cNvSpPr>
            <a:spLocks noGrp="1"/>
          </p:cNvSpPr>
          <p:nvPr/>
        </p:nvSpPr>
        <p:spPr bwMode="auto">
          <a:xfrm>
            <a:off x="5318400" y="315525"/>
            <a:ext cx="3018976" cy="22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운송현황</a:t>
            </a:r>
            <a:endParaRPr lang="ko-KR" altLang="en-US" dirty="0"/>
          </a:p>
        </p:txBody>
      </p:sp>
      <p:sp>
        <p:nvSpPr>
          <p:cNvPr id="83" name="직사각형 82"/>
          <p:cNvSpPr/>
          <p:nvPr/>
        </p:nvSpPr>
        <p:spPr>
          <a:xfrm>
            <a:off x="7773669" y="1931690"/>
            <a:ext cx="2016224" cy="22470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4" name="Text Box"/>
          <p:cNvSpPr>
            <a:spLocks/>
          </p:cNvSpPr>
          <p:nvPr/>
        </p:nvSpPr>
        <p:spPr bwMode="auto">
          <a:xfrm>
            <a:off x="7845677" y="2363738"/>
            <a:ext cx="1872195" cy="1656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2015-07-05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5" name="Rectangle 309"/>
          <p:cNvSpPr>
            <a:spLocks noChangeArrowheads="1"/>
          </p:cNvSpPr>
          <p:nvPr/>
        </p:nvSpPr>
        <p:spPr bwMode="auto">
          <a:xfrm>
            <a:off x="8669641" y="3982851"/>
            <a:ext cx="357374" cy="130175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 algn="ctr">
            <a:solidFill>
              <a:srgbClr val="B2B2B2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확인</a:t>
            </a:r>
            <a:endParaRPr kumimoji="1" lang="ko-KR" altLang="ko-KR" sz="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6" name="Text Box"/>
          <p:cNvSpPr>
            <a:spLocks/>
          </p:cNvSpPr>
          <p:nvPr/>
        </p:nvSpPr>
        <p:spPr bwMode="auto">
          <a:xfrm>
            <a:off x="7845677" y="2579762"/>
            <a:ext cx="1872195" cy="165600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◀         </a:t>
            </a:r>
            <a:r>
              <a:rPr kumimoji="1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2015</a:t>
            </a: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년 </a:t>
            </a:r>
            <a:r>
              <a:rPr kumimoji="1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7</a:t>
            </a:r>
            <a:r>
              <a:rPr kumimoji="1" lang="ko-KR" altLang="en-US" sz="800" dirty="0" smtClean="0">
                <a:solidFill>
                  <a:srgbClr val="262626"/>
                </a:solidFill>
                <a:latin typeface="+mn-ea"/>
              </a:rPr>
              <a:t>월        ▶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7845677" y="2007119"/>
            <a:ext cx="1872195" cy="2846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날짜 선택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9501861" y="2003698"/>
            <a:ext cx="238180" cy="28176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</a:t>
            </a:r>
            <a:endParaRPr lang="ko-KR" altLang="en-US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89" name="표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617993"/>
              </p:ext>
            </p:extLst>
          </p:nvPr>
        </p:nvGraphicFramePr>
        <p:xfrm>
          <a:off x="7917686" y="2795786"/>
          <a:ext cx="1755479" cy="1121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84"/>
                <a:gridCol w="246884"/>
                <a:gridCol w="246884"/>
                <a:gridCol w="246884"/>
                <a:gridCol w="274175"/>
                <a:gridCol w="246884"/>
                <a:gridCol w="246884"/>
              </a:tblGrid>
              <a:tr h="1869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월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화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수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목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금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토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17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19</a:t>
                      </a:r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21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22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24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25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26</a:t>
                      </a:r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27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28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6" name="그룹 75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sp>
          <p:nvSpPr>
            <p:cNvPr id="77" name="직사각형 76"/>
            <p:cNvSpPr/>
            <p:nvPr/>
          </p:nvSpPr>
          <p:spPr>
            <a:xfrm>
              <a:off x="4016896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4016896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4936580" y="1455311"/>
              <a:ext cx="1467148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smtClean="0">
                  <a:solidFill>
                    <a:schemeClr val="tx1"/>
                  </a:solidFill>
                </a:rPr>
                <a:t>운송현황</a:t>
              </a: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4021012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1" name="왼쪽 화살표 100"/>
            <p:cNvSpPr/>
            <p:nvPr/>
          </p:nvSpPr>
          <p:spPr>
            <a:xfrm>
              <a:off x="4099126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0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605" y="980714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타원 102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04" name="표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782411"/>
              </p:ext>
            </p:extLst>
          </p:nvPr>
        </p:nvGraphicFramePr>
        <p:xfrm>
          <a:off x="4063504" y="1969697"/>
          <a:ext cx="3334000" cy="390898"/>
        </p:xfrm>
        <a:graphic>
          <a:graphicData uri="http://schemas.openxmlformats.org/drawingml/2006/table">
            <a:tbl>
              <a:tblPr/>
              <a:tblGrid>
                <a:gridCol w="1045429"/>
                <a:gridCol w="2288571"/>
              </a:tblGrid>
              <a:tr h="3908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        ~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5" name="직사각형 104"/>
          <p:cNvSpPr/>
          <p:nvPr/>
        </p:nvSpPr>
        <p:spPr>
          <a:xfrm>
            <a:off x="5599733" y="2072100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6" name="그림 105" descr="icon_calendar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934" y="2101774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모서리가 둥근 직사각형 106"/>
          <p:cNvSpPr/>
          <p:nvPr/>
        </p:nvSpPr>
        <p:spPr>
          <a:xfrm>
            <a:off x="6565648" y="199044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4147476" y="1933932"/>
            <a:ext cx="3204368" cy="43483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3" name="타원 112"/>
          <p:cNvSpPr>
            <a:spLocks noChangeAspect="1"/>
          </p:cNvSpPr>
          <p:nvPr/>
        </p:nvSpPr>
        <p:spPr>
          <a:xfrm>
            <a:off x="3943833" y="1876585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588768" y="2073548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5" name="그림 114" descr="icon_calendar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077" y="2103222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직사각형 116"/>
          <p:cNvSpPr/>
          <p:nvPr/>
        </p:nvSpPr>
        <p:spPr>
          <a:xfrm>
            <a:off x="2290565" y="838800"/>
            <a:ext cx="1510307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60354" y="2535017"/>
            <a:ext cx="1929600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운송현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황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 rot="5400000">
            <a:off x="2002931" y="149099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0" name="그룹 129"/>
          <p:cNvGrpSpPr/>
          <p:nvPr/>
        </p:nvGrpSpPr>
        <p:grpSpPr>
          <a:xfrm>
            <a:off x="358938" y="1959962"/>
            <a:ext cx="1926515" cy="289851"/>
            <a:chOff x="5236340" y="1061547"/>
            <a:chExt cx="1933722" cy="289851"/>
          </a:xfrm>
        </p:grpSpPr>
        <p:sp>
          <p:nvSpPr>
            <p:cNvPr id="131" name="직사각형 130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 rot="5400000">
              <a:off x="6887029" y="1068364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358938" y="2245162"/>
            <a:ext cx="1926515" cy="289854"/>
            <a:chOff x="5236340" y="1061547"/>
            <a:chExt cx="1933722" cy="289854"/>
          </a:xfrm>
        </p:grpSpPr>
        <p:sp>
          <p:nvSpPr>
            <p:cNvPr id="134" name="직사각형 133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운송관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 rot="5400000">
              <a:off x="6887029" y="1068367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364565" y="2781678"/>
            <a:ext cx="1925999" cy="289855"/>
            <a:chOff x="5236340" y="1061547"/>
            <a:chExt cx="1933204" cy="289855"/>
          </a:xfrm>
        </p:grpSpPr>
        <p:sp>
          <p:nvSpPr>
            <p:cNvPr id="137" name="직사각형 136"/>
            <p:cNvSpPr/>
            <p:nvPr/>
          </p:nvSpPr>
          <p:spPr>
            <a:xfrm>
              <a:off x="5236340" y="1061547"/>
              <a:ext cx="192959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관제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 rot="5400000">
              <a:off x="6887029" y="106888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>
            <a:off x="364564" y="3064768"/>
            <a:ext cx="1920916" cy="289855"/>
            <a:chOff x="5245900" y="1061547"/>
            <a:chExt cx="1928102" cy="289855"/>
          </a:xfrm>
        </p:grpSpPr>
        <p:sp>
          <p:nvSpPr>
            <p:cNvPr id="146" name="직사각형 145"/>
            <p:cNvSpPr/>
            <p:nvPr/>
          </p:nvSpPr>
          <p:spPr>
            <a:xfrm>
              <a:off x="5245900" y="1061547"/>
              <a:ext cx="192810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 rot="5400000">
              <a:off x="6887029" y="1114707"/>
              <a:ext cx="288032" cy="1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53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642" y="982800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직사각형 153"/>
          <p:cNvSpPr/>
          <p:nvPr/>
        </p:nvSpPr>
        <p:spPr>
          <a:xfrm>
            <a:off x="358938" y="83671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360079" y="836712"/>
            <a:ext cx="1925401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6" name="타원 155"/>
          <p:cNvSpPr>
            <a:spLocks noChangeAspect="1"/>
          </p:cNvSpPr>
          <p:nvPr/>
        </p:nvSpPr>
        <p:spPr>
          <a:xfrm>
            <a:off x="255529" y="256492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482868" y="964818"/>
            <a:ext cx="1690302" cy="844381"/>
            <a:chOff x="5598676" y="1108197"/>
            <a:chExt cx="1690302" cy="844381"/>
          </a:xfrm>
        </p:grpSpPr>
        <p:pic>
          <p:nvPicPr>
            <p:cNvPr id="158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9" name="직사각형 158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1002019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2" name="표 1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949536"/>
              </p:ext>
            </p:extLst>
          </p:nvPr>
        </p:nvGraphicFramePr>
        <p:xfrm>
          <a:off x="507928" y="6093296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5" name="표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501617"/>
              </p:ext>
            </p:extLst>
          </p:nvPr>
        </p:nvGraphicFramePr>
        <p:xfrm>
          <a:off x="4088904" y="2492896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도착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6" name="TextBox 165"/>
          <p:cNvSpPr txBox="1"/>
          <p:nvPr/>
        </p:nvSpPr>
        <p:spPr>
          <a:xfrm rot="10800000">
            <a:off x="6978551" y="2819028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TextBox 166"/>
          <p:cNvSpPr txBox="1"/>
          <p:nvPr/>
        </p:nvSpPr>
        <p:spPr>
          <a:xfrm rot="10800000">
            <a:off x="6978551" y="3715365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7142311" y="2543993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169" name="TextBox 168"/>
          <p:cNvSpPr txBox="1"/>
          <p:nvPr/>
        </p:nvSpPr>
        <p:spPr>
          <a:xfrm rot="10800000">
            <a:off x="6980114" y="461503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TextBox 169"/>
          <p:cNvSpPr txBox="1"/>
          <p:nvPr/>
        </p:nvSpPr>
        <p:spPr>
          <a:xfrm rot="10800000">
            <a:off x="6969225" y="551723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364225" y="928083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96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HCS-Mobile-03-1102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4" y="53556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 smtClean="0"/>
              <a:t>운송관리 </a:t>
            </a:r>
            <a:r>
              <a:rPr lang="en-US" altLang="ko-KR" dirty="0"/>
              <a:t>&gt; </a:t>
            </a:r>
            <a:r>
              <a:rPr lang="ko-KR" altLang="en-US" dirty="0" smtClean="0"/>
              <a:t>운송현황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해당부분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운송내역의 상세정보를 확인할 수 있는 화면으로 이동한다</a:t>
            </a:r>
            <a:r>
              <a:rPr lang="en-US" altLang="ko-KR" sz="900" dirty="0"/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 err="1"/>
              <a:t>뒤로가기</a:t>
            </a:r>
            <a:r>
              <a:rPr lang="ko-KR" altLang="en-US" sz="900" dirty="0"/>
              <a:t> 버튼을 클릭해 </a:t>
            </a: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운송상태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 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강제도착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&lt;-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모바일에서는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표출될 일이 없음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실적등록완료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**</a:t>
            </a:r>
            <a:r>
              <a:rPr lang="ko-KR" altLang="en-US" sz="900" dirty="0" err="1"/>
              <a:t>운송일시는</a:t>
            </a:r>
            <a:r>
              <a:rPr lang="ko-KR" altLang="en-US" sz="900" dirty="0"/>
              <a:t> 달력팝업으로만 입력가능하며 직접입력은 불가하다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4"/>
          <p:cNvSpPr>
            <a:spLocks noGrp="1"/>
          </p:cNvSpPr>
          <p:nvPr/>
        </p:nvSpPr>
        <p:spPr bwMode="auto">
          <a:xfrm>
            <a:off x="5286709" y="323903"/>
            <a:ext cx="2978659" cy="202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운송현황 상세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890287"/>
              </p:ext>
            </p:extLst>
          </p:nvPr>
        </p:nvGraphicFramePr>
        <p:xfrm>
          <a:off x="454596" y="2492896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도착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그룹 58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grpSp>
          <p:nvGrpSpPr>
            <p:cNvPr id="63" name="그룹 62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왼쪽 화살표 8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6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1" name="직사각형 90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운송현</a:t>
            </a:r>
            <a:r>
              <a:rPr lang="ko-KR" altLang="en-US" sz="2000" dirty="0">
                <a:solidFill>
                  <a:schemeClr val="tx1"/>
                </a:solidFill>
              </a:rPr>
              <a:t>황</a:t>
            </a:r>
            <a:r>
              <a:rPr lang="ko-KR" altLang="en-US" sz="2000" dirty="0" smtClean="0">
                <a:solidFill>
                  <a:schemeClr val="tx1"/>
                </a:solidFill>
              </a:rPr>
              <a:t>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59183" y="836712"/>
            <a:ext cx="3448800" cy="5588677"/>
            <a:chOff x="4011486" y="836712"/>
            <a:chExt cx="3448800" cy="5588677"/>
          </a:xfrm>
        </p:grpSpPr>
        <p:sp>
          <p:nvSpPr>
            <p:cNvPr id="96" name="직사각형 95"/>
            <p:cNvSpPr/>
            <p:nvPr/>
          </p:nvSpPr>
          <p:spPr>
            <a:xfrm>
              <a:off x="4016896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016896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4936580" y="1455311"/>
              <a:ext cx="1467148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smtClean="0">
                  <a:solidFill>
                    <a:schemeClr val="tx1"/>
                  </a:solidFill>
                </a:rPr>
                <a:t>운송현황</a:t>
              </a: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4011486" y="1437894"/>
              <a:ext cx="3448800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0" name="왼쪽 화살표 99"/>
            <p:cNvSpPr/>
            <p:nvPr/>
          </p:nvSpPr>
          <p:spPr>
            <a:xfrm>
              <a:off x="4099126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0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02" y="980714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직사각형 101"/>
          <p:cNvSpPr/>
          <p:nvPr/>
        </p:nvSpPr>
        <p:spPr>
          <a:xfrm>
            <a:off x="380480" y="2490104"/>
            <a:ext cx="3204368" cy="93889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타원 102"/>
          <p:cNvSpPr>
            <a:spLocks noChangeAspect="1"/>
          </p:cNvSpPr>
          <p:nvPr/>
        </p:nvSpPr>
        <p:spPr>
          <a:xfrm>
            <a:off x="176837" y="234888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4" name="타원 103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05" name="표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137554"/>
              </p:ext>
            </p:extLst>
          </p:nvPr>
        </p:nvGraphicFramePr>
        <p:xfrm>
          <a:off x="4171135" y="1929600"/>
          <a:ext cx="3160484" cy="447542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</a:t>
                      </a: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14010</a:t>
                      </a:r>
                      <a:endParaRPr kumimoji="1" lang="ko-KR" altLang="en-US" sz="8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kumimoji="1" lang="ko-KR" alt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㈜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강남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출발일시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2015-10-12 09:45:11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시흥시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도착일시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2015-10-12 10:50:00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오전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11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수령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인수 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6" name="TextBox 105"/>
          <p:cNvSpPr txBox="1"/>
          <p:nvPr/>
        </p:nvSpPr>
        <p:spPr bwMode="auto">
          <a:xfrm>
            <a:off x="5053132" y="6132264"/>
            <a:ext cx="2335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v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5015866" y="6132264"/>
            <a:ext cx="3193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□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110" name="표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674011"/>
              </p:ext>
            </p:extLst>
          </p:nvPr>
        </p:nvGraphicFramePr>
        <p:xfrm>
          <a:off x="417551" y="1969697"/>
          <a:ext cx="3334000" cy="390898"/>
        </p:xfrm>
        <a:graphic>
          <a:graphicData uri="http://schemas.openxmlformats.org/drawingml/2006/table">
            <a:tbl>
              <a:tblPr/>
              <a:tblGrid>
                <a:gridCol w="1045429"/>
                <a:gridCol w="2288571"/>
              </a:tblGrid>
              <a:tr h="3908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        ~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1" name="직사각형 110"/>
          <p:cNvSpPr/>
          <p:nvPr/>
        </p:nvSpPr>
        <p:spPr>
          <a:xfrm>
            <a:off x="1953780" y="2072100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2" name="그림 111" descr="icon_calendar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981" y="2101774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2919695" y="199044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942815" y="2073548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5" name="그림 114" descr="icon_calendar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124" y="2103222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TextBox 115"/>
          <p:cNvSpPr txBox="1"/>
          <p:nvPr/>
        </p:nvSpPr>
        <p:spPr>
          <a:xfrm rot="10800000">
            <a:off x="70394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/>
          <p:cNvSpPr txBox="1"/>
          <p:nvPr/>
        </p:nvSpPr>
        <p:spPr>
          <a:xfrm rot="10800000">
            <a:off x="3344243" y="2819028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 rot="10800000">
            <a:off x="3344243" y="3728064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3508003" y="2543993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3345806" y="458963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 rot="10800000">
            <a:off x="3334917" y="551723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347805" y="928083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4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33693" y="6093296"/>
            <a:ext cx="3461144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결제 </a:t>
            </a:r>
            <a:r>
              <a:rPr lang="en-US" altLang="ko-KR" sz="1000" b="1" dirty="0" smtClean="0">
                <a:solidFill>
                  <a:prstClr val="white"/>
                </a:solidFill>
              </a:rPr>
              <a:t>( 45,000 </a:t>
            </a:r>
            <a:r>
              <a:rPr lang="ko-KR" altLang="en-US" sz="1000" b="1" dirty="0" smtClean="0">
                <a:solidFill>
                  <a:prstClr val="white"/>
                </a:solidFill>
              </a:rPr>
              <a:t>원 </a:t>
            </a:r>
            <a:r>
              <a:rPr lang="en-US" altLang="ko-KR" sz="1000" b="1" dirty="0" smtClean="0">
                <a:solidFill>
                  <a:prstClr val="white"/>
                </a:solidFill>
              </a:rPr>
              <a:t>) </a:t>
            </a:r>
            <a:r>
              <a:rPr lang="ko-KR" altLang="en-US" sz="1000" b="1" dirty="0" smtClean="0">
                <a:solidFill>
                  <a:prstClr val="white"/>
                </a:solidFill>
              </a:rPr>
              <a:t>진행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38172" y="139404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783351" y="5273492"/>
            <a:ext cx="1497216" cy="2176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세   차 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43864" y="5273492"/>
            <a:ext cx="1478548" cy="2176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정  비 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920552" y="5496447"/>
            <a:ext cx="2664296" cy="23141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세차 </a:t>
            </a:r>
            <a:r>
              <a:rPr lang="en-US" altLang="ko-KR" sz="900" dirty="0" smtClean="0">
                <a:solidFill>
                  <a:schemeClr val="tx1"/>
                </a:solidFill>
              </a:rPr>
              <a:t>: </a:t>
            </a:r>
            <a:r>
              <a:rPr lang="ko-KR" altLang="en-US" sz="900" dirty="0" smtClean="0">
                <a:solidFill>
                  <a:schemeClr val="tx1"/>
                </a:solidFill>
              </a:rPr>
              <a:t>내부 </a:t>
            </a:r>
            <a:r>
              <a:rPr lang="en-US" altLang="ko-KR" sz="900" dirty="0" smtClean="0">
                <a:solidFill>
                  <a:schemeClr val="tx1"/>
                </a:solidFill>
              </a:rPr>
              <a:t>+ </a:t>
            </a:r>
            <a:r>
              <a:rPr lang="ko-KR" altLang="en-US" sz="900" dirty="0" smtClean="0">
                <a:solidFill>
                  <a:schemeClr val="tx1"/>
                </a:solidFill>
              </a:rPr>
              <a:t>외부    옵션 </a:t>
            </a:r>
            <a:r>
              <a:rPr lang="en-US" altLang="ko-KR" sz="900" dirty="0" smtClean="0">
                <a:solidFill>
                  <a:schemeClr val="tx1"/>
                </a:solidFill>
              </a:rPr>
              <a:t>: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유막제거</a:t>
            </a:r>
            <a:r>
              <a:rPr lang="ko-KR" altLang="en-US" sz="900" dirty="0" smtClean="0">
                <a:solidFill>
                  <a:schemeClr val="tx1"/>
                </a:solidFill>
              </a:rPr>
              <a:t> 외 </a:t>
            </a:r>
            <a:r>
              <a:rPr lang="en-US" altLang="ko-KR" sz="900" dirty="0" smtClean="0">
                <a:solidFill>
                  <a:schemeClr val="tx1"/>
                </a:solidFill>
              </a:rPr>
              <a:t>2</a:t>
            </a:r>
            <a:r>
              <a:rPr lang="ko-KR" altLang="en-US" sz="900" dirty="0" smtClean="0">
                <a:solidFill>
                  <a:schemeClr val="tx1"/>
                </a:solidFill>
              </a:rPr>
              <a:t>건 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80898" y="1492263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781222" y="4794770"/>
            <a:ext cx="2951089" cy="2648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51</a:t>
            </a:r>
            <a:r>
              <a:rPr lang="ko-KR" altLang="en-US" sz="1000" dirty="0" smtClean="0">
                <a:solidFill>
                  <a:schemeClr val="tx1"/>
                </a:solidFill>
              </a:rPr>
              <a:t>고</a:t>
            </a:r>
            <a:r>
              <a:rPr lang="en-US" altLang="ko-KR" sz="1000" dirty="0" smtClean="0">
                <a:solidFill>
                  <a:schemeClr val="tx1"/>
                </a:solidFill>
              </a:rPr>
              <a:t>1738  ( </a:t>
            </a:r>
            <a:r>
              <a:rPr lang="ko-KR" altLang="en-US" sz="1000" dirty="0" smtClean="0">
                <a:solidFill>
                  <a:schemeClr val="tx1"/>
                </a:solidFill>
              </a:rPr>
              <a:t>기아 </a:t>
            </a:r>
            <a:r>
              <a:rPr lang="en-US" altLang="ko-KR" sz="1000" dirty="0" smtClean="0">
                <a:solidFill>
                  <a:schemeClr val="tx1"/>
                </a:solidFill>
              </a:rPr>
              <a:t>/ </a:t>
            </a:r>
            <a:r>
              <a:rPr lang="ko-KR" altLang="en-US" sz="1000" dirty="0" smtClean="0">
                <a:solidFill>
                  <a:schemeClr val="tx1"/>
                </a:solidFill>
              </a:rPr>
              <a:t>카니발 </a:t>
            </a:r>
            <a:r>
              <a:rPr lang="en-US" altLang="ko-KR" sz="1000" dirty="0" smtClean="0">
                <a:solidFill>
                  <a:schemeClr val="tx1"/>
                </a:solidFill>
              </a:rPr>
              <a:t>/ LPG) – </a:t>
            </a:r>
            <a:r>
              <a:rPr lang="ko-KR" altLang="en-US" sz="1000" dirty="0" smtClean="0">
                <a:solidFill>
                  <a:schemeClr val="tx1"/>
                </a:solidFill>
              </a:rPr>
              <a:t>승합차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774561" y="5724688"/>
            <a:ext cx="2957750" cy="2648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예약일 </a:t>
            </a:r>
            <a:r>
              <a:rPr lang="en-US" altLang="ko-KR" sz="1000" dirty="0" smtClean="0">
                <a:solidFill>
                  <a:schemeClr val="tx1"/>
                </a:solidFill>
              </a:rPr>
              <a:t>: 2017</a:t>
            </a:r>
            <a:r>
              <a:rPr lang="ko-KR" altLang="en-US" sz="1000" dirty="0" smtClean="0">
                <a:solidFill>
                  <a:schemeClr val="tx1"/>
                </a:solidFill>
              </a:rPr>
              <a:t>년 </a:t>
            </a:r>
            <a:r>
              <a:rPr lang="en-US" altLang="ko-KR" sz="1000" dirty="0" smtClean="0">
                <a:solidFill>
                  <a:schemeClr val="tx1"/>
                </a:solidFill>
              </a:rPr>
              <a:t>12</a:t>
            </a:r>
            <a:r>
              <a:rPr lang="ko-KR" altLang="en-US" sz="1000" dirty="0" smtClean="0">
                <a:solidFill>
                  <a:schemeClr val="tx1"/>
                </a:solidFill>
              </a:rPr>
              <a:t>월 </a:t>
            </a:r>
            <a:r>
              <a:rPr lang="en-US" altLang="ko-KR" sz="1000" dirty="0" smtClean="0">
                <a:solidFill>
                  <a:schemeClr val="tx1"/>
                </a:solidFill>
              </a:rPr>
              <a:t>10</a:t>
            </a:r>
            <a:r>
              <a:rPr lang="ko-KR" altLang="en-US" sz="1000" dirty="0" smtClean="0">
                <a:solidFill>
                  <a:schemeClr val="tx1"/>
                </a:solidFill>
              </a:rPr>
              <a:t>일    </a:t>
            </a:r>
            <a:r>
              <a:rPr lang="en-US" altLang="ko-KR" sz="1000" dirty="0" smtClean="0">
                <a:solidFill>
                  <a:schemeClr val="tx1"/>
                </a:solidFill>
              </a:rPr>
              <a:t>14</a:t>
            </a:r>
            <a:r>
              <a:rPr lang="ko-KR" altLang="en-US" sz="1000" dirty="0" smtClean="0">
                <a:solidFill>
                  <a:schemeClr val="tx1"/>
                </a:solidFill>
              </a:rPr>
              <a:t>시 </a:t>
            </a:r>
            <a:r>
              <a:rPr lang="en-US" altLang="ko-KR" sz="1000" dirty="0" smtClean="0">
                <a:solidFill>
                  <a:schemeClr val="tx1"/>
                </a:solidFill>
              </a:rPr>
              <a:t>30</a:t>
            </a:r>
            <a:r>
              <a:rPr lang="ko-KR" altLang="en-US" sz="1000" dirty="0" smtClean="0">
                <a:solidFill>
                  <a:schemeClr val="tx1"/>
                </a:solidFill>
              </a:rPr>
              <a:t>분 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923" y="915078"/>
            <a:ext cx="380388" cy="410577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402204" y="5172411"/>
            <a:ext cx="352158" cy="86174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내역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6271" y="4787981"/>
            <a:ext cx="352158" cy="27160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</a:t>
            </a:r>
            <a:endParaRPr lang="en-US" altLang="ko-KR" sz="800" dirty="0" smtClean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44157" y="5163378"/>
            <a:ext cx="225898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2155432" y="5147503"/>
            <a:ext cx="225898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802882" y="4664903"/>
            <a:ext cx="225898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787007" y="5649153"/>
            <a:ext cx="225898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1013584" y="6183227"/>
            <a:ext cx="225898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94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HCS-Mobile-03-1103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4" y="53556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99060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 smtClean="0"/>
              <a:t>운송관리 </a:t>
            </a:r>
            <a:r>
              <a:rPr lang="en-US" altLang="ko-KR" dirty="0"/>
              <a:t>&gt; </a:t>
            </a:r>
            <a:r>
              <a:rPr lang="ko-KR" altLang="en-US" dirty="0" smtClean="0"/>
              <a:t>운송현황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운송현황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품목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세부항목팝업이 표출된다</a:t>
            </a:r>
            <a:r>
              <a:rPr lang="en-US" altLang="ko-KR" sz="900" dirty="0"/>
              <a:t>. (</a:t>
            </a: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닫힘</a:t>
            </a:r>
            <a:r>
              <a:rPr lang="en-US" altLang="ko-KR" sz="900" dirty="0"/>
              <a:t>.)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4"/>
          <p:cNvSpPr>
            <a:spLocks noGrp="1"/>
          </p:cNvSpPr>
          <p:nvPr/>
        </p:nvSpPr>
        <p:spPr bwMode="auto">
          <a:xfrm>
            <a:off x="5318400" y="315525"/>
            <a:ext cx="3018976" cy="22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운송현황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48687"/>
              </p:ext>
            </p:extLst>
          </p:nvPr>
        </p:nvGraphicFramePr>
        <p:xfrm>
          <a:off x="488504" y="1947832"/>
          <a:ext cx="3160484" cy="447542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</a:t>
                      </a: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14010</a:t>
                      </a:r>
                      <a:endParaRPr kumimoji="1" lang="ko-KR" altLang="en-US" sz="8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kumimoji="1" lang="ko-KR" alt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㈜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강남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출발일시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2015-12-10 10:01:23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시흥시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도착일시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2015-12-10 12:30:10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오전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11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수령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인수 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8" name="그룹 77"/>
          <p:cNvGrpSpPr/>
          <p:nvPr/>
        </p:nvGrpSpPr>
        <p:grpSpPr>
          <a:xfrm>
            <a:off x="369888" y="836712"/>
            <a:ext cx="3445791" cy="5588677"/>
            <a:chOff x="4016896" y="836712"/>
            <a:chExt cx="3445791" cy="5588677"/>
          </a:xfrm>
        </p:grpSpPr>
        <p:grpSp>
          <p:nvGrpSpPr>
            <p:cNvPr id="88" name="그룹 87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왼쪽 화살표 107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98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9" name="직사각형 108"/>
          <p:cNvSpPr/>
          <p:nvPr/>
        </p:nvSpPr>
        <p:spPr>
          <a:xfrm>
            <a:off x="11515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운송현</a:t>
            </a:r>
            <a:r>
              <a:rPr lang="ko-KR" altLang="en-US" sz="2000" dirty="0">
                <a:solidFill>
                  <a:schemeClr val="tx1"/>
                </a:solidFill>
              </a:rPr>
              <a:t>황</a:t>
            </a:r>
            <a:r>
              <a:rPr lang="ko-KR" altLang="en-US" sz="2000" dirty="0" smtClean="0">
                <a:solidFill>
                  <a:schemeClr val="tx1"/>
                </a:solidFill>
              </a:rPr>
              <a:t>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10" name="타원 109"/>
          <p:cNvSpPr>
            <a:spLocks noChangeAspect="1"/>
          </p:cNvSpPr>
          <p:nvPr/>
        </p:nvSpPr>
        <p:spPr>
          <a:xfrm>
            <a:off x="297880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 bwMode="auto">
          <a:xfrm>
            <a:off x="1406124" y="6105996"/>
            <a:ext cx="2335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v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1368858" y="6123359"/>
            <a:ext cx="3193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□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4" name="TextBox 113"/>
          <p:cNvSpPr txBox="1"/>
          <p:nvPr/>
        </p:nvSpPr>
        <p:spPr>
          <a:xfrm rot="10800000">
            <a:off x="3368825" y="3323084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1333352" y="3263777"/>
            <a:ext cx="2363613" cy="33630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타원 115"/>
          <p:cNvSpPr>
            <a:spLocks noChangeAspect="1"/>
          </p:cNvSpPr>
          <p:nvPr/>
        </p:nvSpPr>
        <p:spPr>
          <a:xfrm>
            <a:off x="1208608" y="321297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grpSp>
          <p:nvGrpSpPr>
            <p:cNvPr id="118" name="그룹 117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120" name="직사각형 11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왼쪽 화살표 12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1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4" name="직사각형 123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운송현</a:t>
            </a:r>
            <a:r>
              <a:rPr lang="ko-KR" altLang="en-US" sz="2000" dirty="0">
                <a:solidFill>
                  <a:schemeClr val="tx1"/>
                </a:solidFill>
              </a:rPr>
              <a:t>황</a:t>
            </a:r>
            <a:r>
              <a:rPr lang="ko-KR" altLang="en-US" sz="2000" dirty="0" smtClean="0">
                <a:solidFill>
                  <a:schemeClr val="tx1"/>
                </a:solidFill>
              </a:rPr>
              <a:t>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905444"/>
              </p:ext>
            </p:extLst>
          </p:nvPr>
        </p:nvGraphicFramePr>
        <p:xfrm>
          <a:off x="4171135" y="1929600"/>
          <a:ext cx="3160484" cy="381550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</a:t>
                      </a: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14010</a:t>
                      </a:r>
                      <a:endParaRPr kumimoji="1" lang="ko-KR" altLang="en-US" sz="8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kumimoji="1" lang="ko-KR" alt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㈜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강남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시흥시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오전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11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수령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인수 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6" name="TextBox 125"/>
          <p:cNvSpPr txBox="1"/>
          <p:nvPr/>
        </p:nvSpPr>
        <p:spPr bwMode="auto">
          <a:xfrm>
            <a:off x="5053132" y="5441032"/>
            <a:ext cx="2335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v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5015866" y="5441032"/>
            <a:ext cx="3193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□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9" name="TextBox 128"/>
          <p:cNvSpPr txBox="1"/>
          <p:nvPr/>
        </p:nvSpPr>
        <p:spPr>
          <a:xfrm rot="10800000">
            <a:off x="7039422" y="2963044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4022299" y="836712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10092" y="2780627"/>
            <a:ext cx="2380067" cy="2055541"/>
            <a:chOff x="4510092" y="2780627"/>
            <a:chExt cx="2380067" cy="2055541"/>
          </a:xfrm>
        </p:grpSpPr>
        <p:grpSp>
          <p:nvGrpSpPr>
            <p:cNvPr id="132" name="그룹 131"/>
            <p:cNvGrpSpPr/>
            <p:nvPr/>
          </p:nvGrpSpPr>
          <p:grpSpPr>
            <a:xfrm>
              <a:off x="4510092" y="2780627"/>
              <a:ext cx="2380067" cy="2055541"/>
              <a:chOff x="2680945" y="2607994"/>
              <a:chExt cx="2380067" cy="2055541"/>
            </a:xfrm>
          </p:grpSpPr>
          <p:sp>
            <p:nvSpPr>
              <p:cNvPr id="134" name="TextBox 133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>
                <a:off x="2680945" y="2607994"/>
                <a:ext cx="2376264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2684748" y="3112048"/>
                <a:ext cx="2376264" cy="155148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 bwMode="auto">
              <a:xfrm>
                <a:off x="2755305" y="2734351"/>
                <a:ext cx="441146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품목</a:t>
                </a:r>
                <a:endParaRPr kumimoji="0"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133" name="모서리가 둥근 직사각형 132"/>
            <p:cNvSpPr/>
            <p:nvPr/>
          </p:nvSpPr>
          <p:spPr>
            <a:xfrm>
              <a:off x="5423858" y="4548136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aphicFrame>
        <p:nvGraphicFramePr>
          <p:cNvPr id="139" name="표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242714"/>
              </p:ext>
            </p:extLst>
          </p:nvPr>
        </p:nvGraphicFramePr>
        <p:xfrm>
          <a:off x="4679256" y="3484054"/>
          <a:ext cx="2081099" cy="949198"/>
        </p:xfrm>
        <a:graphic>
          <a:graphicData uri="http://schemas.openxmlformats.org/drawingml/2006/table">
            <a:tbl>
              <a:tblPr/>
              <a:tblGrid>
                <a:gridCol w="1584177"/>
                <a:gridCol w="496922"/>
              </a:tblGrid>
              <a:tr h="360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수량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56218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20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HCS-Mobile-04-1101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41615" y="302684"/>
            <a:ext cx="2882031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/>
              <a:t>관제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99060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관제 </a:t>
            </a:r>
            <a:r>
              <a:rPr lang="en-US" altLang="ko-KR" dirty="0"/>
              <a:t>&gt; </a:t>
            </a:r>
            <a:r>
              <a:rPr lang="ko-KR" altLang="en-US" dirty="0" smtClean="0"/>
              <a:t>위치관</a:t>
            </a:r>
            <a:r>
              <a:rPr lang="ko-KR" altLang="en-US" dirty="0"/>
              <a:t>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관제메뉴의 위치관제 메뉴를 클릭하여 위치관제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en-US" altLang="ko-KR" sz="900" dirty="0"/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위치관제 화면에서 당일 배차의 상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차지를 확인한다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 보고가 이루어진 배차 건은 상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차지에 출발시간 이나 도착 시간이 표시된다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하단의 테이블에서 당일 배차건수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처리 건수를 확인한다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영역과 같이 배차 건을 클릭하면 해당 주문에 대한 이동 경로만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빨간선이나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파란선과  같이 표시된다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주문번호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1705(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첫번째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빨간선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주문번호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1702(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두번째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파란선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 위치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확인을 위해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현위치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버튼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      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클릭하여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내 위치로 이동시킨다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</a:rPr>
              <a:t>**</a:t>
            </a:r>
            <a:r>
              <a:rPr lang="ko-KR" altLang="en-US" sz="900" dirty="0" err="1">
                <a:solidFill>
                  <a:srgbClr val="FF0000"/>
                </a:solidFill>
              </a:rPr>
              <a:t>상태값</a:t>
            </a:r>
            <a:r>
              <a:rPr lang="ko-KR" altLang="en-US" sz="900" dirty="0">
                <a:solidFill>
                  <a:srgbClr val="FF0000"/>
                </a:solidFill>
              </a:rPr>
              <a:t> 협의 필요함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</a:rPr>
              <a:t>**</a:t>
            </a:r>
            <a:r>
              <a:rPr lang="ko-KR" altLang="en-US" sz="900" dirty="0">
                <a:solidFill>
                  <a:srgbClr val="FF0000"/>
                </a:solidFill>
              </a:rPr>
              <a:t>출발</a:t>
            </a:r>
            <a:r>
              <a:rPr lang="en-US" altLang="ko-KR" sz="900" dirty="0">
                <a:solidFill>
                  <a:srgbClr val="FF0000"/>
                </a:solidFill>
              </a:rPr>
              <a:t>/</a:t>
            </a:r>
            <a:r>
              <a:rPr lang="ko-KR" altLang="en-US" sz="900" dirty="0">
                <a:solidFill>
                  <a:srgbClr val="FF0000"/>
                </a:solidFill>
              </a:rPr>
              <a:t>도착</a:t>
            </a:r>
            <a:r>
              <a:rPr lang="en-US" altLang="ko-KR" sz="900" dirty="0">
                <a:solidFill>
                  <a:srgbClr val="FF0000"/>
                </a:solidFill>
              </a:rPr>
              <a:t>(</a:t>
            </a:r>
            <a:r>
              <a:rPr lang="ko-KR" altLang="en-US" sz="900" dirty="0">
                <a:solidFill>
                  <a:srgbClr val="FF0000"/>
                </a:solidFill>
              </a:rPr>
              <a:t>혹은 상차</a:t>
            </a:r>
            <a:r>
              <a:rPr lang="en-US" altLang="ko-KR" sz="900" dirty="0">
                <a:solidFill>
                  <a:srgbClr val="FF0000"/>
                </a:solidFill>
              </a:rPr>
              <a:t>/</a:t>
            </a:r>
            <a:r>
              <a:rPr lang="ko-KR" altLang="en-US" sz="900" dirty="0">
                <a:solidFill>
                  <a:srgbClr val="FF0000"/>
                </a:solidFill>
              </a:rPr>
              <a:t>하차</a:t>
            </a:r>
            <a:r>
              <a:rPr lang="en-US" altLang="ko-KR" sz="900" dirty="0">
                <a:solidFill>
                  <a:srgbClr val="FF0000"/>
                </a:solidFill>
              </a:rPr>
              <a:t>)</a:t>
            </a:r>
            <a:r>
              <a:rPr lang="ko-KR" altLang="en-US" sz="900" dirty="0">
                <a:solidFill>
                  <a:srgbClr val="FF0000"/>
                </a:solidFill>
              </a:rPr>
              <a:t>가 함께 있는 거점을 표시하는 방법 협의가 필요하다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</a:rPr>
              <a:t>화면정의서에서</a:t>
            </a:r>
            <a:r>
              <a:rPr lang="ko-KR" altLang="en-US" sz="900" dirty="0">
                <a:solidFill>
                  <a:srgbClr val="FF0000"/>
                </a:solidFill>
              </a:rPr>
              <a:t> 각 주문에 대한 이동경로를 구분하기 위해 선 색상을 달리하였다</a:t>
            </a:r>
            <a:r>
              <a:rPr lang="en-US" altLang="ko-KR" sz="900" dirty="0">
                <a:solidFill>
                  <a:srgbClr val="FF0000"/>
                </a:solidFill>
              </a:rPr>
              <a:t>. </a:t>
            </a:r>
            <a:r>
              <a:rPr lang="ko-KR" altLang="en-US" sz="900" dirty="0">
                <a:solidFill>
                  <a:srgbClr val="FF0000"/>
                </a:solidFill>
              </a:rPr>
              <a:t>원래는 같은 색상이다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37705" y="67634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174" name="타원 173"/>
          <p:cNvSpPr/>
          <p:nvPr/>
        </p:nvSpPr>
        <p:spPr>
          <a:xfrm>
            <a:off x="8460184" y="3299932"/>
            <a:ext cx="72008" cy="72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8325602" y="3393016"/>
            <a:ext cx="181190" cy="180000"/>
            <a:chOff x="3028744" y="3706236"/>
            <a:chExt cx="216024" cy="244741"/>
          </a:xfrm>
        </p:grpSpPr>
        <p:sp>
          <p:nvSpPr>
            <p:cNvPr id="176" name="모서리가 둥근 직사각형 175"/>
            <p:cNvSpPr/>
            <p:nvPr/>
          </p:nvSpPr>
          <p:spPr>
            <a:xfrm>
              <a:off x="3028744" y="3706236"/>
              <a:ext cx="216024" cy="24474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7" name="타원 176"/>
            <p:cNvSpPr/>
            <p:nvPr/>
          </p:nvSpPr>
          <p:spPr>
            <a:xfrm>
              <a:off x="3065934" y="3763470"/>
              <a:ext cx="144000" cy="14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8" name="타원 177"/>
            <p:cNvSpPr/>
            <p:nvPr/>
          </p:nvSpPr>
          <p:spPr>
            <a:xfrm>
              <a:off x="3130608" y="3823998"/>
              <a:ext cx="18000" cy="18000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91" name="표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242228"/>
              </p:ext>
            </p:extLst>
          </p:nvPr>
        </p:nvGraphicFramePr>
        <p:xfrm>
          <a:off x="4135512" y="4691066"/>
          <a:ext cx="3133890" cy="1618254"/>
        </p:xfrm>
        <a:graphic>
          <a:graphicData uri="http://schemas.openxmlformats.org/drawingml/2006/table">
            <a:tbl>
              <a:tblPr/>
              <a:tblGrid>
                <a:gridCol w="559905"/>
                <a:gridCol w="1008112"/>
                <a:gridCol w="648072"/>
                <a:gridCol w="720080"/>
                <a:gridCol w="137255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14010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운송상태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11:15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12:30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14009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운송상태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13:00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14008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과자박스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운송상태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배차완료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95" name="그룹 94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grpSp>
          <p:nvGrpSpPr>
            <p:cNvPr id="107" name="그룹 106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113" name="직사각형 11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왼쪽 화살표 129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8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1" name="타원 130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4936580" y="1455311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위</a:t>
            </a:r>
            <a:r>
              <a:rPr lang="ko-KR" altLang="en-US" sz="2000" dirty="0" smtClean="0">
                <a:solidFill>
                  <a:schemeClr val="tx1"/>
                </a:solidFill>
              </a:rPr>
              <a:t>치관제</a:t>
            </a:r>
          </a:p>
        </p:txBody>
      </p:sp>
      <p:grpSp>
        <p:nvGrpSpPr>
          <p:cNvPr id="136" name="그룹 135"/>
          <p:cNvGrpSpPr/>
          <p:nvPr/>
        </p:nvGrpSpPr>
        <p:grpSpPr>
          <a:xfrm>
            <a:off x="4035722" y="1902145"/>
            <a:ext cx="3422849" cy="2673837"/>
            <a:chOff x="4035722" y="2691978"/>
            <a:chExt cx="3422850" cy="2784898"/>
          </a:xfrm>
        </p:grpSpPr>
        <p:pic>
          <p:nvPicPr>
            <p:cNvPr id="137" name="그림 13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65" b="20766"/>
            <a:stretch/>
          </p:blipFill>
          <p:spPr>
            <a:xfrm>
              <a:off x="4035722" y="2691978"/>
              <a:ext cx="3422850" cy="2784898"/>
            </a:xfrm>
            <a:prstGeom prst="rect">
              <a:avLst/>
            </a:prstGeom>
          </p:spPr>
        </p:pic>
        <p:grpSp>
          <p:nvGrpSpPr>
            <p:cNvPr id="138" name="그룹 137"/>
            <p:cNvGrpSpPr/>
            <p:nvPr/>
          </p:nvGrpSpPr>
          <p:grpSpPr>
            <a:xfrm>
              <a:off x="5607845" y="3852420"/>
              <a:ext cx="358682" cy="656702"/>
              <a:chOff x="5607845" y="3852420"/>
              <a:chExt cx="358682" cy="656702"/>
            </a:xfrm>
          </p:grpSpPr>
          <p:cxnSp>
            <p:nvCxnSpPr>
              <p:cNvPr id="148" name="구부러진 연결선 147"/>
              <p:cNvCxnSpPr/>
              <p:nvPr/>
            </p:nvCxnSpPr>
            <p:spPr>
              <a:xfrm rot="5400000">
                <a:off x="5846480" y="3895045"/>
                <a:ext cx="162671" cy="77422"/>
              </a:xfrm>
              <a:prstGeom prst="curvedConnector3">
                <a:avLst/>
              </a:prstGeom>
              <a:ln w="222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구부러진 연결선 149"/>
              <p:cNvCxnSpPr/>
              <p:nvPr/>
            </p:nvCxnSpPr>
            <p:spPr>
              <a:xfrm rot="5400000">
                <a:off x="5715706" y="4047689"/>
                <a:ext cx="269375" cy="77422"/>
              </a:xfrm>
              <a:prstGeom prst="curvedConnector3">
                <a:avLst/>
              </a:prstGeom>
              <a:ln w="222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구부러진 연결선 150"/>
              <p:cNvCxnSpPr/>
              <p:nvPr/>
            </p:nvCxnSpPr>
            <p:spPr>
              <a:xfrm rot="16200000" flipH="1">
                <a:off x="5687022" y="4345749"/>
                <a:ext cx="288030" cy="38711"/>
              </a:xfrm>
              <a:prstGeom prst="curvedConnector3">
                <a:avLst/>
              </a:prstGeom>
              <a:ln w="222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구부러진 연결선 151"/>
              <p:cNvCxnSpPr/>
              <p:nvPr/>
            </p:nvCxnSpPr>
            <p:spPr>
              <a:xfrm rot="10800000">
                <a:off x="5607845" y="4433888"/>
                <a:ext cx="242551" cy="75234"/>
              </a:xfrm>
              <a:prstGeom prst="curvedConnector3">
                <a:avLst/>
              </a:prstGeom>
              <a:ln w="22225">
                <a:solidFill>
                  <a:srgbClr val="0000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9" name="구부러진 연결선 138"/>
            <p:cNvCxnSpPr/>
            <p:nvPr/>
          </p:nvCxnSpPr>
          <p:spPr>
            <a:xfrm rot="5400000">
              <a:off x="5903525" y="3212004"/>
              <a:ext cx="609458" cy="328612"/>
            </a:xfrm>
            <a:prstGeom prst="curvedConnector3">
              <a:avLst>
                <a:gd name="adj1" fmla="val 48958"/>
              </a:avLst>
            </a:prstGeom>
            <a:ln w="222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3" name="구부러진 연결선 152"/>
          <p:cNvCxnSpPr/>
          <p:nvPr/>
        </p:nvCxnSpPr>
        <p:spPr>
          <a:xfrm rot="5400000">
            <a:off x="5865838" y="3087253"/>
            <a:ext cx="162671" cy="77422"/>
          </a:xfrm>
          <a:prstGeom prst="curvedConnector3">
            <a:avLst/>
          </a:prstGeom>
          <a:ln w="22225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구부러진 연결선 153"/>
          <p:cNvCxnSpPr/>
          <p:nvPr/>
        </p:nvCxnSpPr>
        <p:spPr>
          <a:xfrm rot="5400000">
            <a:off x="5735064" y="3239897"/>
            <a:ext cx="269375" cy="77422"/>
          </a:xfrm>
          <a:prstGeom prst="curvedConnector3">
            <a:avLst/>
          </a:prstGeom>
          <a:ln w="22225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구부러진 연결선 154"/>
          <p:cNvCxnSpPr/>
          <p:nvPr/>
        </p:nvCxnSpPr>
        <p:spPr>
          <a:xfrm rot="16200000" flipH="1">
            <a:off x="5706372" y="3537961"/>
            <a:ext cx="288030" cy="38711"/>
          </a:xfrm>
          <a:prstGeom prst="curvedConnector3">
            <a:avLst/>
          </a:prstGeom>
          <a:ln w="22225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자유형 155"/>
          <p:cNvSpPr/>
          <p:nvPr/>
        </p:nvSpPr>
        <p:spPr>
          <a:xfrm>
            <a:off x="4804906" y="3593308"/>
            <a:ext cx="810082" cy="333199"/>
          </a:xfrm>
          <a:custGeom>
            <a:avLst/>
            <a:gdLst>
              <a:gd name="connsiteX0" fmla="*/ 810082 w 810082"/>
              <a:gd name="connsiteY0" fmla="*/ 46655 h 347039"/>
              <a:gd name="connsiteX1" fmla="*/ 726738 w 810082"/>
              <a:gd name="connsiteY1" fmla="*/ 125237 h 347039"/>
              <a:gd name="connsiteX2" fmla="*/ 657682 w 810082"/>
              <a:gd name="connsiteY2" fmla="*/ 29987 h 347039"/>
              <a:gd name="connsiteX3" fmla="*/ 588625 w 810082"/>
              <a:gd name="connsiteY3" fmla="*/ 15699 h 347039"/>
              <a:gd name="connsiteX4" fmla="*/ 388600 w 810082"/>
              <a:gd name="connsiteY4" fmla="*/ 237155 h 347039"/>
              <a:gd name="connsiteX5" fmla="*/ 169525 w 810082"/>
              <a:gd name="connsiteY5" fmla="*/ 284780 h 347039"/>
              <a:gd name="connsiteX6" fmla="*/ 117138 w 810082"/>
              <a:gd name="connsiteY6" fmla="*/ 260968 h 347039"/>
              <a:gd name="connsiteX7" fmla="*/ 126663 w 810082"/>
              <a:gd name="connsiteY7" fmla="*/ 191912 h 347039"/>
              <a:gd name="connsiteX8" fmla="*/ 117138 w 810082"/>
              <a:gd name="connsiteY8" fmla="*/ 251443 h 347039"/>
              <a:gd name="connsiteX9" fmla="*/ 14744 w 810082"/>
              <a:gd name="connsiteY9" fmla="*/ 332405 h 347039"/>
              <a:gd name="connsiteX10" fmla="*/ 2838 w 810082"/>
              <a:gd name="connsiteY10" fmla="*/ 346693 h 34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0082" h="347039">
                <a:moveTo>
                  <a:pt x="810082" y="46655"/>
                </a:moveTo>
                <a:cubicBezTo>
                  <a:pt x="781110" y="87335"/>
                  <a:pt x="752138" y="128015"/>
                  <a:pt x="726738" y="125237"/>
                </a:cubicBezTo>
                <a:cubicBezTo>
                  <a:pt x="701338" y="122459"/>
                  <a:pt x="680701" y="48243"/>
                  <a:pt x="657682" y="29987"/>
                </a:cubicBezTo>
                <a:cubicBezTo>
                  <a:pt x="634663" y="11731"/>
                  <a:pt x="633472" y="-18829"/>
                  <a:pt x="588625" y="15699"/>
                </a:cubicBezTo>
                <a:cubicBezTo>
                  <a:pt x="543778" y="50227"/>
                  <a:pt x="458450" y="192308"/>
                  <a:pt x="388600" y="237155"/>
                </a:cubicBezTo>
                <a:cubicBezTo>
                  <a:pt x="318750" y="282002"/>
                  <a:pt x="214769" y="280811"/>
                  <a:pt x="169525" y="284780"/>
                </a:cubicBezTo>
                <a:cubicBezTo>
                  <a:pt x="124281" y="288749"/>
                  <a:pt x="124282" y="276446"/>
                  <a:pt x="117138" y="260968"/>
                </a:cubicBezTo>
                <a:cubicBezTo>
                  <a:pt x="109994" y="245490"/>
                  <a:pt x="126663" y="193499"/>
                  <a:pt x="126663" y="191912"/>
                </a:cubicBezTo>
                <a:cubicBezTo>
                  <a:pt x="126663" y="190325"/>
                  <a:pt x="135791" y="228028"/>
                  <a:pt x="117138" y="251443"/>
                </a:cubicBezTo>
                <a:cubicBezTo>
                  <a:pt x="98485" y="274859"/>
                  <a:pt x="33794" y="316530"/>
                  <a:pt x="14744" y="332405"/>
                </a:cubicBezTo>
                <a:cubicBezTo>
                  <a:pt x="-4306" y="348280"/>
                  <a:pt x="-734" y="347486"/>
                  <a:pt x="2838" y="346693"/>
                </a:cubicBezTo>
              </a:path>
            </a:pathLst>
          </a:custGeom>
          <a:noFill/>
          <a:ln w="2222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위쪽 화살표 156"/>
          <p:cNvSpPr/>
          <p:nvPr/>
        </p:nvSpPr>
        <p:spPr>
          <a:xfrm>
            <a:off x="6228559" y="2042408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8" name="위쪽 화살표 157"/>
          <p:cNvSpPr/>
          <p:nvPr/>
        </p:nvSpPr>
        <p:spPr>
          <a:xfrm>
            <a:off x="5023313" y="2097355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9" name="위쪽 화살표 158"/>
          <p:cNvSpPr/>
          <p:nvPr/>
        </p:nvSpPr>
        <p:spPr>
          <a:xfrm>
            <a:off x="5868171" y="2846635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0" name="위쪽 화살표 159"/>
          <p:cNvSpPr/>
          <p:nvPr/>
        </p:nvSpPr>
        <p:spPr>
          <a:xfrm>
            <a:off x="5712354" y="3526441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1" name="위쪽 화살표 160"/>
          <p:cNvSpPr/>
          <p:nvPr/>
        </p:nvSpPr>
        <p:spPr>
          <a:xfrm>
            <a:off x="4660906" y="3731594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2" name="사각형 설명선 161"/>
          <p:cNvSpPr/>
          <p:nvPr/>
        </p:nvSpPr>
        <p:spPr>
          <a:xfrm>
            <a:off x="5869137" y="2567428"/>
            <a:ext cx="397522" cy="249781"/>
          </a:xfrm>
          <a:prstGeom prst="wedgeRectCallo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출발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08:10</a:t>
            </a:r>
            <a:endParaRPr lang="ko-KR" altLang="en-US" sz="600" dirty="0" smtClean="0">
              <a:solidFill>
                <a:schemeClr val="tx1"/>
              </a:solidFill>
            </a:endParaRPr>
          </a:p>
        </p:txBody>
      </p:sp>
      <p:sp>
        <p:nvSpPr>
          <p:cNvPr id="163" name="사각형 설명선 162"/>
          <p:cNvSpPr/>
          <p:nvPr/>
        </p:nvSpPr>
        <p:spPr>
          <a:xfrm>
            <a:off x="5729120" y="3225260"/>
            <a:ext cx="397522" cy="249781"/>
          </a:xfrm>
          <a:prstGeom prst="wedgeRectCallo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도착</a:t>
            </a:r>
            <a:r>
              <a:rPr lang="en-US" altLang="ko-KR" sz="600" dirty="0" smtClean="0">
                <a:solidFill>
                  <a:schemeClr val="tx1"/>
                </a:solidFill>
              </a:rPr>
              <a:t>09:30</a:t>
            </a:r>
            <a:endParaRPr lang="ko-KR" altLang="en-US" sz="600" dirty="0" smtClean="0">
              <a:solidFill>
                <a:schemeClr val="tx1"/>
              </a:solidFill>
            </a:endParaRPr>
          </a:p>
        </p:txBody>
      </p:sp>
      <p:sp>
        <p:nvSpPr>
          <p:cNvPr id="164" name="사각형 설명선 163"/>
          <p:cNvSpPr/>
          <p:nvPr/>
        </p:nvSpPr>
        <p:spPr>
          <a:xfrm>
            <a:off x="4670158" y="3272262"/>
            <a:ext cx="397522" cy="392481"/>
          </a:xfrm>
          <a:prstGeom prst="wedgeRectCallo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도</a:t>
            </a:r>
            <a:r>
              <a:rPr lang="ko-KR" altLang="en-US" sz="600" dirty="0">
                <a:solidFill>
                  <a:schemeClr val="tx1"/>
                </a:solidFill>
              </a:rPr>
              <a:t>착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10:20</a:t>
            </a:r>
          </a:p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출</a:t>
            </a:r>
            <a:r>
              <a:rPr lang="ko-KR" altLang="en-US" sz="600" dirty="0">
                <a:solidFill>
                  <a:schemeClr val="tx1"/>
                </a:solidFill>
              </a:rPr>
              <a:t>발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10:10</a:t>
            </a:r>
            <a:endParaRPr lang="ko-KR" altLang="en-US" sz="600" dirty="0" smtClean="0">
              <a:solidFill>
                <a:schemeClr val="tx1"/>
              </a:solidFill>
            </a:endParaRPr>
          </a:p>
        </p:txBody>
      </p:sp>
      <p:sp>
        <p:nvSpPr>
          <p:cNvPr id="165" name="타원 164"/>
          <p:cNvSpPr>
            <a:spLocks noChangeAspect="1"/>
          </p:cNvSpPr>
          <p:nvPr/>
        </p:nvSpPr>
        <p:spPr>
          <a:xfrm>
            <a:off x="5703681" y="2492982"/>
            <a:ext cx="216000" cy="207386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4016896" y="4683983"/>
            <a:ext cx="3427122" cy="51114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7" name="타원 166"/>
          <p:cNvSpPr>
            <a:spLocks noChangeAspect="1"/>
          </p:cNvSpPr>
          <p:nvPr/>
        </p:nvSpPr>
        <p:spPr>
          <a:xfrm>
            <a:off x="4021210" y="457598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8" name="타원 167"/>
          <p:cNvSpPr/>
          <p:nvPr/>
        </p:nvSpPr>
        <p:spPr>
          <a:xfrm>
            <a:off x="4815334" y="4305675"/>
            <a:ext cx="72008" cy="58582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80" name="그룹 179"/>
          <p:cNvGrpSpPr/>
          <p:nvPr/>
        </p:nvGrpSpPr>
        <p:grpSpPr>
          <a:xfrm>
            <a:off x="7100515" y="2131121"/>
            <a:ext cx="216024" cy="234982"/>
            <a:chOff x="3028744" y="3706236"/>
            <a:chExt cx="216024" cy="244741"/>
          </a:xfrm>
        </p:grpSpPr>
        <p:sp>
          <p:nvSpPr>
            <p:cNvPr id="181" name="모서리가 둥근 직사각형 180"/>
            <p:cNvSpPr/>
            <p:nvPr/>
          </p:nvSpPr>
          <p:spPr>
            <a:xfrm>
              <a:off x="3028744" y="3706236"/>
              <a:ext cx="216024" cy="24474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2" name="타원 181"/>
            <p:cNvSpPr/>
            <p:nvPr/>
          </p:nvSpPr>
          <p:spPr>
            <a:xfrm>
              <a:off x="3065934" y="3763470"/>
              <a:ext cx="144000" cy="14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3" name="타원 182"/>
            <p:cNvSpPr/>
            <p:nvPr/>
          </p:nvSpPr>
          <p:spPr>
            <a:xfrm>
              <a:off x="3130608" y="3823998"/>
              <a:ext cx="18000" cy="18000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84" name="타원 183"/>
          <p:cNvSpPr>
            <a:spLocks noChangeAspect="1"/>
          </p:cNvSpPr>
          <p:nvPr/>
        </p:nvSpPr>
        <p:spPr>
          <a:xfrm>
            <a:off x="6966024" y="1989355"/>
            <a:ext cx="216000" cy="207386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4020758" y="5195123"/>
            <a:ext cx="3427122" cy="576063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86" name="표 1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300273"/>
              </p:ext>
            </p:extLst>
          </p:nvPr>
        </p:nvGraphicFramePr>
        <p:xfrm>
          <a:off x="4090631" y="1935235"/>
          <a:ext cx="1222409" cy="459732"/>
        </p:xfrm>
        <a:graphic>
          <a:graphicData uri="http://schemas.openxmlformats.org/drawingml/2006/table">
            <a:tbl>
              <a:tblPr/>
              <a:tblGrid>
                <a:gridCol w="792088"/>
                <a:gridCol w="430321"/>
              </a:tblGrid>
              <a:tr h="2298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배차건수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98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처리건수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8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4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직사각형 188"/>
          <p:cNvSpPr/>
          <p:nvPr/>
        </p:nvSpPr>
        <p:spPr>
          <a:xfrm>
            <a:off x="378341" y="3068960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378341" y="2522009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3" name="TextBox 192"/>
          <p:cNvSpPr txBox="1"/>
          <p:nvPr/>
        </p:nvSpPr>
        <p:spPr>
          <a:xfrm rot="5400000">
            <a:off x="2022341" y="2529348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382091" y="2802597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위치관제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6" name="그룹 195"/>
          <p:cNvGrpSpPr/>
          <p:nvPr/>
        </p:nvGrpSpPr>
        <p:grpSpPr>
          <a:xfrm>
            <a:off x="382238" y="1947262"/>
            <a:ext cx="1918504" cy="289849"/>
            <a:chOff x="5236340" y="1061547"/>
            <a:chExt cx="1925679" cy="289849"/>
          </a:xfrm>
        </p:grpSpPr>
        <p:sp>
          <p:nvSpPr>
            <p:cNvPr id="197" name="직사각형 196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 rot="5400000">
              <a:off x="687746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9" name="직사각형 198"/>
          <p:cNvSpPr/>
          <p:nvPr/>
        </p:nvSpPr>
        <p:spPr>
          <a:xfrm>
            <a:off x="382240" y="223360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200" name="TextBox 199"/>
          <p:cNvSpPr txBox="1"/>
          <p:nvPr/>
        </p:nvSpPr>
        <p:spPr>
          <a:xfrm rot="5400000">
            <a:off x="2016715" y="224094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3733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2304857" y="838800"/>
            <a:ext cx="151311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3738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9" name="타원 208"/>
          <p:cNvSpPr>
            <a:spLocks noChangeAspect="1"/>
          </p:cNvSpPr>
          <p:nvPr/>
        </p:nvSpPr>
        <p:spPr>
          <a:xfrm>
            <a:off x="269305" y="281902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210" name="그룹 209"/>
          <p:cNvGrpSpPr/>
          <p:nvPr/>
        </p:nvGrpSpPr>
        <p:grpSpPr>
          <a:xfrm>
            <a:off x="485310" y="964818"/>
            <a:ext cx="1690302" cy="844381"/>
            <a:chOff x="5598676" y="1108197"/>
            <a:chExt cx="1690302" cy="844381"/>
          </a:xfrm>
        </p:grpSpPr>
        <p:pic>
          <p:nvPicPr>
            <p:cNvPr id="21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2" name="직사각형 211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10044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5" name="표 2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962445"/>
              </p:ext>
            </p:extLst>
          </p:nvPr>
        </p:nvGraphicFramePr>
        <p:xfrm>
          <a:off x="5266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81" name="TextBox 80"/>
          <p:cNvSpPr txBox="1"/>
          <p:nvPr/>
        </p:nvSpPr>
        <p:spPr>
          <a:xfrm>
            <a:off x="4382407" y="919076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08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HCS-Mobile-05-1101</a:t>
            </a:r>
            <a:endParaRPr lang="ko-KR" altLang="en-US" dirty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99060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공지사항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메뉴트리에서</a:t>
            </a:r>
            <a:r>
              <a:rPr lang="ko-KR" altLang="en-US" sz="900" dirty="0"/>
              <a:t> 공지사항 클릭하여 공지사항을 확인할 수 있는 화면으로 이동한다</a:t>
            </a:r>
            <a:r>
              <a:rPr lang="en-US" altLang="ko-KR" sz="900" dirty="0"/>
              <a:t>. . ( </a:t>
            </a:r>
            <a:r>
              <a:rPr lang="ko-KR" altLang="en-US" sz="900" dirty="0"/>
              <a:t>공지사항 최대 </a:t>
            </a:r>
            <a:r>
              <a:rPr lang="en-US" altLang="ko-KR" sz="900" dirty="0"/>
              <a:t>10</a:t>
            </a:r>
            <a:r>
              <a:rPr lang="ko-KR" altLang="en-US" sz="900" dirty="0"/>
              <a:t>개까지 저장 및 표출</a:t>
            </a:r>
            <a:r>
              <a:rPr lang="en-US" altLang="ko-KR" sz="900" dirty="0"/>
              <a:t>, </a:t>
            </a:r>
            <a:r>
              <a:rPr lang="ko-KR" altLang="en-US" sz="900" dirty="0"/>
              <a:t>공지번호와 관계없이 </a:t>
            </a:r>
            <a:r>
              <a:rPr lang="ko-KR" altLang="en-US" sz="900" dirty="0" err="1"/>
              <a:t>순번부여하여</a:t>
            </a:r>
            <a:r>
              <a:rPr lang="ko-KR" altLang="en-US" sz="900" dirty="0"/>
              <a:t> 표시함</a:t>
            </a:r>
            <a:r>
              <a:rPr lang="en-US" altLang="ko-KR" sz="900" dirty="0"/>
              <a:t>. </a:t>
            </a:r>
            <a:r>
              <a:rPr lang="ko-KR" altLang="en-US" sz="900" dirty="0"/>
              <a:t>제목이 길경우 </a:t>
            </a:r>
            <a:r>
              <a:rPr lang="en-US" altLang="ko-KR" sz="900" dirty="0"/>
              <a:t>… </a:t>
            </a:r>
            <a:r>
              <a:rPr lang="ko-KR" altLang="en-US" sz="900" dirty="0"/>
              <a:t>으로 표출한다</a:t>
            </a:r>
            <a:r>
              <a:rPr lang="en-US" altLang="ko-KR" sz="900" dirty="0"/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공지사항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pSp>
        <p:nvGrpSpPr>
          <p:cNvPr id="54" name="그룹 53"/>
          <p:cNvGrpSpPr/>
          <p:nvPr/>
        </p:nvGrpSpPr>
        <p:grpSpPr>
          <a:xfrm>
            <a:off x="4008312" y="836712"/>
            <a:ext cx="3452611" cy="5588677"/>
            <a:chOff x="4020669" y="836712"/>
            <a:chExt cx="3452611" cy="5588677"/>
          </a:xfrm>
        </p:grpSpPr>
        <p:grpSp>
          <p:nvGrpSpPr>
            <p:cNvPr id="55" name="그룹 54"/>
            <p:cNvGrpSpPr/>
            <p:nvPr/>
          </p:nvGrpSpPr>
          <p:grpSpPr>
            <a:xfrm>
              <a:off x="4031605" y="836712"/>
              <a:ext cx="3441675" cy="5588677"/>
              <a:chOff x="128464" y="836712"/>
              <a:chExt cx="3441675" cy="5588677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68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7" name="직사각형 56"/>
            <p:cNvSpPr/>
            <p:nvPr/>
          </p:nvSpPr>
          <p:spPr>
            <a:xfrm>
              <a:off x="5019080" y="1442954"/>
              <a:ext cx="1374080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 smtClean="0">
                  <a:solidFill>
                    <a:schemeClr val="tx1"/>
                  </a:solidFill>
                </a:rPr>
                <a:t> 공지사항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020669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5" name="왼쪽 화살표 64"/>
            <p:cNvSpPr/>
            <p:nvPr/>
          </p:nvSpPr>
          <p:spPr>
            <a:xfrm>
              <a:off x="4111483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직사각형 70"/>
          <p:cNvSpPr/>
          <p:nvPr/>
        </p:nvSpPr>
        <p:spPr>
          <a:xfrm>
            <a:off x="352941" y="2791594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52941" y="2507353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 rot="5400000">
            <a:off x="1996941" y="2515208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56841" y="1942812"/>
            <a:ext cx="1918505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배차관리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56840" y="2228472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86" name="TextBox 85"/>
          <p:cNvSpPr txBox="1"/>
          <p:nvPr/>
        </p:nvSpPr>
        <p:spPr>
          <a:xfrm rot="5400000">
            <a:off x="1991315" y="2235810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 rot="5400000">
            <a:off x="1991314" y="1965063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273314" y="838800"/>
            <a:ext cx="1515443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타원 109"/>
          <p:cNvSpPr>
            <a:spLocks noChangeAspect="1"/>
          </p:cNvSpPr>
          <p:nvPr/>
        </p:nvSpPr>
        <p:spPr>
          <a:xfrm>
            <a:off x="262979" y="280429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1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직사각형 11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6" name="표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120568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18" name="타원 117"/>
          <p:cNvSpPr>
            <a:spLocks noChangeAspect="1"/>
          </p:cNvSpPr>
          <p:nvPr/>
        </p:nvSpPr>
        <p:spPr>
          <a:xfrm>
            <a:off x="967160" y="2848842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19" name="표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915647"/>
              </p:ext>
            </p:extLst>
          </p:nvPr>
        </p:nvGraphicFramePr>
        <p:xfrm>
          <a:off x="4169420" y="1988840"/>
          <a:ext cx="3133890" cy="3955732"/>
        </p:xfrm>
        <a:graphic>
          <a:graphicData uri="http://schemas.openxmlformats.org/drawingml/2006/table">
            <a:tbl>
              <a:tblPr/>
              <a:tblGrid>
                <a:gridCol w="613610"/>
                <a:gridCol w="954407"/>
                <a:gridCol w="648072"/>
                <a:gridCol w="720080"/>
                <a:gridCol w="137255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법인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2015-11-10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마감처리 순서 및 마감해제 처리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HCI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2015-10-05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차량관제 시스템 오픈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0" name="타원 119"/>
          <p:cNvSpPr>
            <a:spLocks noChangeAspect="1"/>
          </p:cNvSpPr>
          <p:nvPr/>
        </p:nvSpPr>
        <p:spPr>
          <a:xfrm>
            <a:off x="6295752" y="2323480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6988622" y="2141240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 rot="10800000">
            <a:off x="7007324" y="2694553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36842" y="918307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26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514962"/>
              </p:ext>
            </p:extLst>
          </p:nvPr>
        </p:nvGraphicFramePr>
        <p:xfrm>
          <a:off x="513904" y="1988840"/>
          <a:ext cx="3133890" cy="3596120"/>
        </p:xfrm>
        <a:graphic>
          <a:graphicData uri="http://schemas.openxmlformats.org/drawingml/2006/table">
            <a:tbl>
              <a:tblPr/>
              <a:tblGrid>
                <a:gridCol w="613610"/>
                <a:gridCol w="954407"/>
                <a:gridCol w="648072"/>
                <a:gridCol w="720080"/>
                <a:gridCol w="137255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법인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2015-11-10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마감처리 순서 및 마감해제 처리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HCI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2015-10-05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차량관제 시스템 오픈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HCS-Mobile-05-1102</a:t>
            </a:r>
            <a:endParaRPr lang="ko-KR" altLang="en-US" dirty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Home &gt; </a:t>
            </a:r>
            <a:r>
              <a:rPr lang="ko-KR" altLang="en-US" dirty="0" smtClean="0"/>
              <a:t>공지사항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메뉴트리에서</a:t>
            </a:r>
            <a:r>
              <a:rPr lang="ko-KR" altLang="en-US" sz="900" dirty="0"/>
              <a:t> 공지사항 클릭하여 공지사항을 확인할 수 있는 화면으로 이동한다</a:t>
            </a:r>
            <a:r>
              <a:rPr lang="en-US" altLang="ko-KR" sz="900" dirty="0"/>
              <a:t>. ( </a:t>
            </a:r>
            <a:r>
              <a:rPr lang="ko-KR" altLang="en-US" sz="900" dirty="0"/>
              <a:t>공지사항 최대 </a:t>
            </a:r>
            <a:r>
              <a:rPr lang="en-US" altLang="ko-KR" sz="900" dirty="0"/>
              <a:t>10</a:t>
            </a:r>
            <a:r>
              <a:rPr lang="ko-KR" altLang="en-US" sz="900" dirty="0"/>
              <a:t>개까지 저장 및 표출</a:t>
            </a:r>
            <a:r>
              <a:rPr lang="en-US" altLang="ko-KR" sz="900" dirty="0"/>
              <a:t>, </a:t>
            </a:r>
            <a:r>
              <a:rPr lang="ko-KR" altLang="en-US" sz="900" dirty="0"/>
              <a:t>공지번호와 관계없이 </a:t>
            </a:r>
            <a:r>
              <a:rPr lang="ko-KR" altLang="en-US" sz="900" dirty="0" err="1"/>
              <a:t>순번부여하여</a:t>
            </a:r>
            <a:r>
              <a:rPr lang="ko-KR" altLang="en-US" sz="900" dirty="0"/>
              <a:t> 표시함</a:t>
            </a:r>
            <a:r>
              <a:rPr lang="en-US" altLang="ko-KR" sz="900" dirty="0"/>
              <a:t>. </a:t>
            </a:r>
            <a:r>
              <a:rPr lang="ko-KR" altLang="en-US" sz="900" dirty="0"/>
              <a:t>제목이 길경우 </a:t>
            </a:r>
            <a:r>
              <a:rPr lang="en-US" altLang="ko-KR" sz="900" dirty="0"/>
              <a:t>… </a:t>
            </a:r>
            <a:r>
              <a:rPr lang="ko-KR" altLang="en-US" sz="900" dirty="0"/>
              <a:t>으로 표출한다</a:t>
            </a:r>
            <a:r>
              <a:rPr lang="en-US" altLang="ko-KR" sz="900" dirty="0" smtClean="0"/>
              <a:t>.)</a:t>
            </a:r>
            <a:endParaRPr lang="en-US" altLang="ko-KR" sz="900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en-US" altLang="ko-KR" dirty="0" smtClean="0"/>
              <a:t> </a:t>
            </a:r>
            <a:r>
              <a:rPr lang="ko-KR" altLang="en-US" dirty="0" smtClean="0"/>
              <a:t>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4008312" y="836712"/>
            <a:ext cx="3452611" cy="5588677"/>
            <a:chOff x="4020669" y="836712"/>
            <a:chExt cx="3452611" cy="5588677"/>
          </a:xfrm>
        </p:grpSpPr>
        <p:grpSp>
          <p:nvGrpSpPr>
            <p:cNvPr id="29" name="그룹 28"/>
            <p:cNvGrpSpPr/>
            <p:nvPr/>
          </p:nvGrpSpPr>
          <p:grpSpPr>
            <a:xfrm>
              <a:off x="4031605" y="836712"/>
              <a:ext cx="3441675" cy="5588677"/>
              <a:chOff x="128464" y="836712"/>
              <a:chExt cx="3441675" cy="5588677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3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6" name="직사각형 75"/>
            <p:cNvSpPr/>
            <p:nvPr/>
          </p:nvSpPr>
          <p:spPr>
            <a:xfrm>
              <a:off x="4893349" y="1442954"/>
              <a:ext cx="2081435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smtClean="0">
                  <a:solidFill>
                    <a:schemeClr val="tx1"/>
                  </a:solidFill>
                </a:rPr>
                <a:t> 공지사항 상세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4020669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8" name="왼쪽 화살표 77"/>
            <p:cNvSpPr/>
            <p:nvPr/>
          </p:nvSpPr>
          <p:spPr>
            <a:xfrm>
              <a:off x="4111483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359616" y="839259"/>
            <a:ext cx="3443439" cy="5588677"/>
            <a:chOff x="4031605" y="836712"/>
            <a:chExt cx="3443439" cy="5588677"/>
          </a:xfrm>
        </p:grpSpPr>
        <p:grpSp>
          <p:nvGrpSpPr>
            <p:cNvPr id="81" name="그룹 80"/>
            <p:cNvGrpSpPr/>
            <p:nvPr/>
          </p:nvGrpSpPr>
          <p:grpSpPr>
            <a:xfrm>
              <a:off x="4031605" y="836712"/>
              <a:ext cx="3441675" cy="5588677"/>
              <a:chOff x="128464" y="836712"/>
              <a:chExt cx="3441675" cy="5588677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9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2" name="직사각형 81"/>
            <p:cNvSpPr/>
            <p:nvPr/>
          </p:nvSpPr>
          <p:spPr>
            <a:xfrm>
              <a:off x="5019080" y="1442954"/>
              <a:ext cx="1374080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 smtClean="0">
                  <a:solidFill>
                    <a:schemeClr val="tx1"/>
                  </a:solidFill>
                </a:rPr>
                <a:t> 공지사항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033369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4" name="왼쪽 화살표 83"/>
            <p:cNvSpPr/>
            <p:nvPr/>
          </p:nvSpPr>
          <p:spPr>
            <a:xfrm>
              <a:off x="4111483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84465"/>
              </p:ext>
            </p:extLst>
          </p:nvPr>
        </p:nvGraphicFramePr>
        <p:xfrm>
          <a:off x="4171135" y="2013223"/>
          <a:ext cx="3160480" cy="2718467"/>
        </p:xfrm>
        <a:graphic>
          <a:graphicData uri="http://schemas.openxmlformats.org/drawingml/2006/table">
            <a:tbl>
              <a:tblPr/>
              <a:tblGrid>
                <a:gridCol w="1069897"/>
                <a:gridCol w="2090583"/>
              </a:tblGrid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마감처리 순서 및 마감해제 처리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28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마감처리 순서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2.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3.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마감해제 처리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2.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3.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97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등록자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등록일자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2015-11-10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8" name="타원 37"/>
          <p:cNvSpPr>
            <a:spLocks noChangeAspect="1"/>
          </p:cNvSpPr>
          <p:nvPr/>
        </p:nvSpPr>
        <p:spPr>
          <a:xfrm>
            <a:off x="2684784" y="2168896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 rot="10800000">
            <a:off x="3303514" y="202405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 rot="10800000">
            <a:off x="2314393" y="225962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25052" y="1973257"/>
            <a:ext cx="3108832" cy="3756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공지사항 상세 화면입니다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4364225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8193" y="93063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66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세차 상풍 선택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1-1 </a:t>
            </a:r>
            <a:r>
              <a:rPr lang="ko-KR" altLang="en-US" dirty="0" smtClean="0"/>
              <a:t>상품을 선택을 하면 해당 </a:t>
            </a:r>
            <a:r>
              <a:rPr lang="en-US" altLang="ko-KR" dirty="0" smtClean="0"/>
              <a:t>1-2 </a:t>
            </a:r>
            <a:r>
              <a:rPr lang="ko-KR" altLang="en-US" dirty="0" smtClean="0"/>
              <a:t>와 같이 추가 옵션에 대한 내용을 표시를 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1-2 </a:t>
            </a:r>
            <a:r>
              <a:rPr lang="ko-KR" altLang="en-US" smtClean="0"/>
              <a:t>선택을 하면 세부 옵션사항을 표시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1-3 </a:t>
            </a:r>
            <a:r>
              <a:rPr lang="ko-KR" altLang="en-US" dirty="0" smtClean="0"/>
              <a:t>선택을 하면 체크가 되면 </a:t>
            </a:r>
            <a:r>
              <a:rPr lang="en-US" altLang="ko-KR" dirty="0" smtClean="0"/>
              <a:t>1-3 </a:t>
            </a:r>
            <a:r>
              <a:rPr lang="ko-KR" altLang="en-US" dirty="0" smtClean="0"/>
              <a:t>결제 금액이 계속 추가가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체크를 </a:t>
            </a:r>
            <a:r>
              <a:rPr lang="ko-KR" altLang="en-US" dirty="0" err="1" smtClean="0"/>
              <a:t>할때마다</a:t>
            </a:r>
            <a:r>
              <a:rPr lang="ko-KR" altLang="en-US" dirty="0" smtClean="0"/>
              <a:t> 해당 금액이 업데이트가 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1-4 1-2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1-1 </a:t>
            </a:r>
            <a:r>
              <a:rPr lang="ko-KR" altLang="en-US" dirty="0" smtClean="0"/>
              <a:t>의 선택한 금액의 내용이 표시가 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1-5 </a:t>
            </a:r>
            <a:r>
              <a:rPr lang="ko-KR" altLang="en-US" dirty="0" smtClean="0"/>
              <a:t>예약하기를 선택을 하면 이전페이지로 이동을 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1-6 </a:t>
            </a:r>
            <a:r>
              <a:rPr lang="ko-KR" altLang="en-US" dirty="0" smtClean="0"/>
              <a:t>다른 상품을 선택을 하면 기존에 표시 된 내역을 닫고 선택한 옵션을 표시를 한다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 smtClean="0"/>
              <a:t>만약 다른 옵션이 펼쳐져 있는 것이 있다가 </a:t>
            </a:r>
            <a:endParaRPr lang="en-US" altLang="ko-KR" dirty="0" smtClean="0"/>
          </a:p>
          <a:p>
            <a:r>
              <a:rPr lang="ko-KR" altLang="en-US" dirty="0" smtClean="0"/>
              <a:t>현재 상태를 유지를 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</p:txBody>
      </p:sp>
      <p:sp>
        <p:nvSpPr>
          <p:cNvPr id="38" name="직사각형 37"/>
          <p:cNvSpPr/>
          <p:nvPr/>
        </p:nvSpPr>
        <p:spPr>
          <a:xfrm>
            <a:off x="3951550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959878" y="822156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4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995" y="91963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 bwMode="auto">
          <a:xfrm>
            <a:off x="4000485" y="1183153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3944888" y="137896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3951063" y="82919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 bwMode="auto">
          <a:xfrm>
            <a:off x="4815375" y="922743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639" y="899995"/>
            <a:ext cx="380388" cy="41057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508" y="1420715"/>
            <a:ext cx="3446154" cy="49904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966790" y="1442514"/>
            <a:ext cx="3441675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66789" y="1442195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세차 상품 선택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030225" y="1947445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내부 세차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030224" y="4633561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외부  세차 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4039749" y="5346840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        </a:t>
            </a:r>
            <a:r>
              <a:rPr lang="ko-KR" altLang="en-US" sz="800" smtClean="0">
                <a:solidFill>
                  <a:schemeClr val="tx1"/>
                </a:solidFill>
              </a:rPr>
              <a:t>외부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 bwMode="auto">
          <a:xfrm>
            <a:off x="5338340" y="2111265"/>
            <a:ext cx="184389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세차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건식 스팀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살균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천연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세차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왁스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휠세정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타이어 광택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철분 제거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061" y="2046996"/>
            <a:ext cx="558907" cy="431021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4269" y="4729536"/>
            <a:ext cx="558907" cy="431021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889" y="5461571"/>
            <a:ext cx="558907" cy="43102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8574" y="1508548"/>
            <a:ext cx="352425" cy="3048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390335" y="2709876"/>
            <a:ext cx="141134" cy="1309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390335" y="2956973"/>
            <a:ext cx="141134" cy="1309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390335" y="3204070"/>
            <a:ext cx="141134" cy="1309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390335" y="3451168"/>
            <a:ext cx="141134" cy="1309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4589795" y="2669310"/>
            <a:ext cx="576064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옵션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옵션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옵션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옵션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4039749" y="4489545"/>
            <a:ext cx="316173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 bwMode="auto">
          <a:xfrm>
            <a:off x="4086391" y="3672214"/>
            <a:ext cx="30799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예약 금액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: 50,000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원 </a:t>
            </a:r>
            <a:endParaRPr kumimoji="0" lang="en-US" altLang="ko-KR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= 25,000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원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내부세차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+  25000 (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옵션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1 +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옵션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2 +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옵션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3) </a:t>
            </a:r>
          </a:p>
          <a:p>
            <a:r>
              <a:rPr kumimoji="0" lang="en-US" altLang="ko-KR" sz="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    </a:t>
            </a:r>
            <a:endParaRPr kumimoji="0"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4057334" y="3663835"/>
            <a:ext cx="316173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4818092" y="4159483"/>
            <a:ext cx="1656986" cy="26845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하기 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163827" y="826433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72155" y="83314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7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72" y="93062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/>
          <p:cNvSpPr txBox="1"/>
          <p:nvPr/>
        </p:nvSpPr>
        <p:spPr bwMode="auto">
          <a:xfrm>
            <a:off x="212762" y="119414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157165" y="138995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163340" y="84018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 bwMode="auto">
          <a:xfrm>
            <a:off x="1027652" y="93373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916" y="910988"/>
            <a:ext cx="380388" cy="410577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85" y="1431708"/>
            <a:ext cx="3446154" cy="4990437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179067" y="1453507"/>
            <a:ext cx="3441675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79066" y="1453188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세차 상품 선택</a:t>
            </a:r>
          </a:p>
        </p:txBody>
      </p:sp>
      <p:sp>
        <p:nvSpPr>
          <p:cNvPr id="84" name="모서리가 둥근 직사각형 83"/>
          <p:cNvSpPr/>
          <p:nvPr/>
        </p:nvSpPr>
        <p:spPr>
          <a:xfrm>
            <a:off x="242502" y="1958438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내부 세차</a:t>
            </a:r>
          </a:p>
        </p:txBody>
      </p:sp>
      <p:sp>
        <p:nvSpPr>
          <p:cNvPr id="85" name="모서리가 둥근 직사각형 84"/>
          <p:cNvSpPr/>
          <p:nvPr/>
        </p:nvSpPr>
        <p:spPr>
          <a:xfrm>
            <a:off x="242501" y="2681049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외부  세차 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252026" y="3394328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        </a:t>
            </a:r>
            <a:r>
              <a:rPr lang="ko-KR" altLang="en-US" sz="800" smtClean="0">
                <a:solidFill>
                  <a:schemeClr val="tx1"/>
                </a:solidFill>
              </a:rPr>
              <a:t>외부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 bwMode="auto">
          <a:xfrm>
            <a:off x="1569873" y="2122258"/>
            <a:ext cx="184389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세차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건식 스팀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살균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천연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세차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왁스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휠세정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타이어 광택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철분 제거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= 1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46" y="2093157"/>
            <a:ext cx="558907" cy="431021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46" y="2803400"/>
            <a:ext cx="558907" cy="431021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166" y="3509059"/>
            <a:ext cx="558907" cy="431021"/>
          </a:xfrm>
          <a:prstGeom prst="rect">
            <a:avLst/>
          </a:prstGeom>
        </p:spPr>
      </p:pic>
      <p:sp>
        <p:nvSpPr>
          <p:cNvPr id="91" name="모서리가 둥근 직사각형 90"/>
          <p:cNvSpPr/>
          <p:nvPr/>
        </p:nvSpPr>
        <p:spPr>
          <a:xfrm>
            <a:off x="242501" y="4422503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 ( 2</a:t>
            </a:r>
            <a:r>
              <a:rPr lang="ko-KR" altLang="en-US" sz="800" smtClean="0">
                <a:solidFill>
                  <a:schemeClr val="tx1"/>
                </a:solidFill>
              </a:rPr>
              <a:t>회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45" y="4557222"/>
            <a:ext cx="558907" cy="431021"/>
          </a:xfrm>
          <a:prstGeom prst="rect">
            <a:avLst/>
          </a:prstGeom>
        </p:spPr>
      </p:pic>
      <p:sp>
        <p:nvSpPr>
          <p:cNvPr id="93" name="모서리가 둥근 직사각형 92"/>
          <p:cNvSpPr/>
          <p:nvPr/>
        </p:nvSpPr>
        <p:spPr>
          <a:xfrm>
            <a:off x="242501" y="5251813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 ( 4</a:t>
            </a:r>
            <a:r>
              <a:rPr lang="ko-KR" altLang="en-US" sz="800" smtClean="0">
                <a:solidFill>
                  <a:schemeClr val="tx1"/>
                </a:solidFill>
              </a:rPr>
              <a:t>회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45" y="5386532"/>
            <a:ext cx="558907" cy="431021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0851" y="1519541"/>
            <a:ext cx="352425" cy="304800"/>
          </a:xfrm>
          <a:prstGeom prst="rect">
            <a:avLst/>
          </a:prstGeom>
        </p:spPr>
      </p:pic>
      <p:sp>
        <p:nvSpPr>
          <p:cNvPr id="96" name="타원 95"/>
          <p:cNvSpPr/>
          <p:nvPr/>
        </p:nvSpPr>
        <p:spPr>
          <a:xfrm>
            <a:off x="642361" y="1985771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1-1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4048413" y="2963780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1-3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6306717" y="4169353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1-5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5338977" y="3757873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1-4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4592217" y="5868613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1-6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0022" y="2164138"/>
            <a:ext cx="228950" cy="237127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7701" y="2896023"/>
            <a:ext cx="228950" cy="237127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2941" y="3604683"/>
            <a:ext cx="228950" cy="237127"/>
          </a:xfrm>
          <a:prstGeom prst="rect">
            <a:avLst/>
          </a:prstGeom>
        </p:spPr>
      </p:pic>
      <p:sp>
        <p:nvSpPr>
          <p:cNvPr id="68" name="타원 67"/>
          <p:cNvSpPr/>
          <p:nvPr/>
        </p:nvSpPr>
        <p:spPr>
          <a:xfrm>
            <a:off x="2964080" y="2227405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1-2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75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1-1 </a:t>
            </a:r>
            <a:r>
              <a:rPr lang="ko-KR" altLang="en-US" dirty="0" smtClean="0"/>
              <a:t>추가 옵션이 없는 상태를 선택을 하면 </a:t>
            </a:r>
            <a:endParaRPr lang="en-US" altLang="ko-KR" dirty="0" smtClean="0"/>
          </a:p>
          <a:p>
            <a:r>
              <a:rPr lang="en-US" altLang="ko-KR" dirty="0" smtClean="0"/>
              <a:t>1-2 </a:t>
            </a:r>
            <a:r>
              <a:rPr lang="ko-KR" altLang="en-US" dirty="0" smtClean="0"/>
              <a:t>과 같이 표시가 되면 </a:t>
            </a:r>
            <a:r>
              <a:rPr lang="en-US" altLang="ko-KR" dirty="0" smtClean="0"/>
              <a:t>1-2</a:t>
            </a:r>
            <a:r>
              <a:rPr lang="ko-KR" altLang="en-US" dirty="0" smtClean="0"/>
              <a:t>와 같이 선택을 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</p:txBody>
      </p:sp>
      <p:sp>
        <p:nvSpPr>
          <p:cNvPr id="38" name="직사각형 37"/>
          <p:cNvSpPr/>
          <p:nvPr/>
        </p:nvSpPr>
        <p:spPr>
          <a:xfrm>
            <a:off x="3951550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959878" y="822156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4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995" y="91963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 bwMode="auto">
          <a:xfrm>
            <a:off x="4000485" y="1183153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3944888" y="137896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3951063" y="82919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 bwMode="auto">
          <a:xfrm>
            <a:off x="4815375" y="922743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639" y="899995"/>
            <a:ext cx="380388" cy="41057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508" y="1420715"/>
            <a:ext cx="3446154" cy="49904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966790" y="1442514"/>
            <a:ext cx="3441675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66789" y="1442195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세차 상품 선택</a:t>
            </a:r>
          </a:p>
        </p:txBody>
      </p:sp>
      <p:sp>
        <p:nvSpPr>
          <p:cNvPr id="65" name="TextBox 64"/>
          <p:cNvSpPr txBox="1"/>
          <p:nvPr/>
        </p:nvSpPr>
        <p:spPr bwMode="auto">
          <a:xfrm>
            <a:off x="5338340" y="2111265"/>
            <a:ext cx="184389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8574" y="1508548"/>
            <a:ext cx="352425" cy="304800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4100244" y="3509059"/>
            <a:ext cx="316173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 bwMode="auto">
          <a:xfrm>
            <a:off x="4092116" y="2742986"/>
            <a:ext cx="30799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예약 금액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: 250,000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원 </a:t>
            </a:r>
            <a:endParaRPr kumimoji="0" lang="en-US" altLang="ko-KR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= 25,000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원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내부세차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+  25000 (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옵션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1 +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옵션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2 +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옵션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3) </a:t>
            </a:r>
          </a:p>
          <a:p>
            <a:r>
              <a:rPr kumimoji="0" lang="en-US" altLang="ko-KR" sz="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    </a:t>
            </a:r>
            <a:endParaRPr kumimoji="0"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4117829" y="2683349"/>
            <a:ext cx="316173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4838347" y="3172861"/>
            <a:ext cx="1656986" cy="26845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하기 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163827" y="826433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72155" y="83314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7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72" y="93062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/>
          <p:cNvSpPr txBox="1"/>
          <p:nvPr/>
        </p:nvSpPr>
        <p:spPr bwMode="auto">
          <a:xfrm>
            <a:off x="212762" y="119414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157165" y="138995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163340" y="84018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 bwMode="auto">
          <a:xfrm>
            <a:off x="1027652" y="93373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916" y="910988"/>
            <a:ext cx="380388" cy="410577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85" y="1431708"/>
            <a:ext cx="3446154" cy="4990437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179067" y="1453507"/>
            <a:ext cx="3441675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79066" y="1453188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세차 상품 선택</a:t>
            </a:r>
          </a:p>
        </p:txBody>
      </p:sp>
      <p:sp>
        <p:nvSpPr>
          <p:cNvPr id="84" name="모서리가 둥근 직사각형 83"/>
          <p:cNvSpPr/>
          <p:nvPr/>
        </p:nvSpPr>
        <p:spPr>
          <a:xfrm>
            <a:off x="242502" y="1958438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내부 세차</a:t>
            </a:r>
          </a:p>
        </p:txBody>
      </p:sp>
      <p:sp>
        <p:nvSpPr>
          <p:cNvPr id="85" name="모서리가 둥근 직사각형 84"/>
          <p:cNvSpPr/>
          <p:nvPr/>
        </p:nvSpPr>
        <p:spPr>
          <a:xfrm>
            <a:off x="242501" y="2681049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외부  세차 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252026" y="3394328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        </a:t>
            </a:r>
            <a:r>
              <a:rPr lang="ko-KR" altLang="en-US" sz="800" smtClean="0">
                <a:solidFill>
                  <a:schemeClr val="tx1"/>
                </a:solidFill>
              </a:rPr>
              <a:t>외부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 bwMode="auto">
          <a:xfrm>
            <a:off x="1569873" y="2122258"/>
            <a:ext cx="184389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세차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건식 스팀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살균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천연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세차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왁스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휠세정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타이어 광택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철분 제거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= 1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546" y="2093157"/>
            <a:ext cx="558907" cy="431021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546" y="2803400"/>
            <a:ext cx="558907" cy="431021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166" y="3509059"/>
            <a:ext cx="558907" cy="431021"/>
          </a:xfrm>
          <a:prstGeom prst="rect">
            <a:avLst/>
          </a:prstGeom>
        </p:spPr>
      </p:pic>
      <p:sp>
        <p:nvSpPr>
          <p:cNvPr id="91" name="모서리가 둥근 직사각형 90"/>
          <p:cNvSpPr/>
          <p:nvPr/>
        </p:nvSpPr>
        <p:spPr>
          <a:xfrm>
            <a:off x="242501" y="4422503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 ( 2</a:t>
            </a:r>
            <a:r>
              <a:rPr lang="ko-KR" altLang="en-US" sz="800" smtClean="0">
                <a:solidFill>
                  <a:schemeClr val="tx1"/>
                </a:solidFill>
              </a:rPr>
              <a:t>회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545" y="4557222"/>
            <a:ext cx="558907" cy="431021"/>
          </a:xfrm>
          <a:prstGeom prst="rect">
            <a:avLst/>
          </a:prstGeom>
        </p:spPr>
      </p:pic>
      <p:sp>
        <p:nvSpPr>
          <p:cNvPr id="93" name="모서리가 둥근 직사각형 92"/>
          <p:cNvSpPr/>
          <p:nvPr/>
        </p:nvSpPr>
        <p:spPr>
          <a:xfrm>
            <a:off x="242501" y="5251813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 ( 4</a:t>
            </a:r>
            <a:r>
              <a:rPr lang="ko-KR" altLang="en-US" sz="800" smtClean="0">
                <a:solidFill>
                  <a:schemeClr val="tx1"/>
                </a:solidFill>
              </a:rPr>
              <a:t>회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545" y="5386532"/>
            <a:ext cx="558907" cy="431021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0851" y="1519541"/>
            <a:ext cx="352425" cy="304800"/>
          </a:xfrm>
          <a:prstGeom prst="rect">
            <a:avLst/>
          </a:prstGeom>
        </p:spPr>
      </p:pic>
      <p:sp>
        <p:nvSpPr>
          <p:cNvPr id="96" name="타원 95"/>
          <p:cNvSpPr/>
          <p:nvPr/>
        </p:nvSpPr>
        <p:spPr>
          <a:xfrm>
            <a:off x="518419" y="4355384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1-1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6306717" y="4169353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1-3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6236882" y="3217708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1-2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092116" y="1907665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 ( 2</a:t>
            </a:r>
            <a:r>
              <a:rPr lang="ko-KR" altLang="en-US" sz="800" smtClean="0">
                <a:solidFill>
                  <a:schemeClr val="tx1"/>
                </a:solidFill>
              </a:rPr>
              <a:t>회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6160" y="2042384"/>
            <a:ext cx="558907" cy="431021"/>
          </a:xfrm>
          <a:prstGeom prst="rect">
            <a:avLst/>
          </a:prstGeom>
        </p:spPr>
      </p:pic>
      <p:sp>
        <p:nvSpPr>
          <p:cNvPr id="70" name="모서리가 둥근 직사각형 69"/>
          <p:cNvSpPr/>
          <p:nvPr/>
        </p:nvSpPr>
        <p:spPr>
          <a:xfrm>
            <a:off x="4074662" y="3639563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 ( 4</a:t>
            </a:r>
            <a:r>
              <a:rPr lang="ko-KR" altLang="en-US" sz="800" smtClean="0">
                <a:solidFill>
                  <a:schemeClr val="tx1"/>
                </a:solidFill>
              </a:rPr>
              <a:t>회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8706" y="3774282"/>
            <a:ext cx="558907" cy="43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2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2-1 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71949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80277" y="822156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4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94" y="91963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 bwMode="auto">
          <a:xfrm>
            <a:off x="320884" y="1183153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265287" y="137896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71462" y="82919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 bwMode="auto">
          <a:xfrm>
            <a:off x="1135774" y="922743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038" y="899995"/>
            <a:ext cx="380388" cy="41057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07" y="1420715"/>
            <a:ext cx="3446154" cy="49904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7189" y="1442514"/>
            <a:ext cx="3441675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7188" y="1442195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정비  상품 선택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350624" y="1947445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smtClean="0">
                <a:solidFill>
                  <a:schemeClr val="tx1"/>
                </a:solidFill>
              </a:rPr>
              <a:t>회 엔진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     </a:t>
            </a:r>
            <a:r>
              <a:rPr lang="ko-KR" altLang="en-US" sz="800" smtClean="0">
                <a:solidFill>
                  <a:schemeClr val="tx1"/>
                </a:solidFill>
              </a:rPr>
              <a:t>오일교체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 bwMode="auto">
          <a:xfrm>
            <a:off x="1468951" y="1643350"/>
            <a:ext cx="2173960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엔진 오일 교체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668" y="2082164"/>
            <a:ext cx="558907" cy="431021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339219" y="2962508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정비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(</a:t>
            </a:r>
            <a:r>
              <a:rPr lang="ko-KR" altLang="en-US" sz="800" smtClean="0">
                <a:solidFill>
                  <a:schemeClr val="tx1"/>
                </a:solidFill>
              </a:rPr>
              <a:t>실속형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263" y="3097227"/>
            <a:ext cx="558907" cy="431021"/>
          </a:xfrm>
          <a:prstGeom prst="rect">
            <a:avLst/>
          </a:prstGeom>
        </p:spPr>
      </p:pic>
      <p:sp>
        <p:nvSpPr>
          <p:cNvPr id="70" name="모서리가 둥근 직사각형 69"/>
          <p:cNvSpPr/>
          <p:nvPr/>
        </p:nvSpPr>
        <p:spPr>
          <a:xfrm>
            <a:off x="339219" y="4149080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(</a:t>
            </a:r>
            <a:r>
              <a:rPr lang="ko-KR" altLang="en-US" sz="800" smtClean="0">
                <a:solidFill>
                  <a:schemeClr val="tx1"/>
                </a:solidFill>
              </a:rPr>
              <a:t>고급형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263" y="4283799"/>
            <a:ext cx="558907" cy="43102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8973" y="1508548"/>
            <a:ext cx="352425" cy="30480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8355" y="2090679"/>
            <a:ext cx="228950" cy="237127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4138664" y="815121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146992" y="821837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31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09" y="919317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 bwMode="auto">
          <a:xfrm>
            <a:off x="4187599" y="1182834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4132002" y="1378642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138177" y="828872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 bwMode="auto">
          <a:xfrm>
            <a:off x="5002489" y="922424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753" y="899676"/>
            <a:ext cx="380388" cy="410577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622" y="1420396"/>
            <a:ext cx="3446154" cy="4990437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4153904" y="1442195"/>
            <a:ext cx="3441675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153903" y="1441876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정비  상품 선택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217339" y="1947126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smtClean="0">
                <a:solidFill>
                  <a:schemeClr val="tx1"/>
                </a:solidFill>
              </a:rPr>
              <a:t>회 엔진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     </a:t>
            </a:r>
            <a:r>
              <a:rPr lang="ko-KR" altLang="en-US" sz="800" smtClean="0">
                <a:solidFill>
                  <a:schemeClr val="tx1"/>
                </a:solidFill>
              </a:rPr>
              <a:t>오일교체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 bwMode="auto">
          <a:xfrm>
            <a:off x="5335666" y="1643031"/>
            <a:ext cx="217396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엔진 오일 교체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- 12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항목 점검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- 10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엔진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오일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– 2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와이퍼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- 12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항목 점검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- 10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엔진 오일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– 2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 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와이퍼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1383" y="2081845"/>
            <a:ext cx="558907" cy="431021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4205934" y="4365104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정비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(</a:t>
            </a:r>
            <a:r>
              <a:rPr lang="ko-KR" altLang="en-US" sz="800" smtClean="0">
                <a:solidFill>
                  <a:schemeClr val="tx1"/>
                </a:solidFill>
              </a:rPr>
              <a:t>실속형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978" y="4499823"/>
            <a:ext cx="558907" cy="431021"/>
          </a:xfrm>
          <a:prstGeom prst="rect">
            <a:avLst/>
          </a:prstGeom>
        </p:spPr>
      </p:pic>
      <p:sp>
        <p:nvSpPr>
          <p:cNvPr id="51" name="모서리가 둥근 직사각형 50"/>
          <p:cNvSpPr/>
          <p:nvPr/>
        </p:nvSpPr>
        <p:spPr>
          <a:xfrm>
            <a:off x="4205934" y="5551676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(</a:t>
            </a:r>
            <a:r>
              <a:rPr lang="ko-KR" altLang="en-US" sz="800" smtClean="0">
                <a:solidFill>
                  <a:schemeClr val="tx1"/>
                </a:solidFill>
              </a:rPr>
              <a:t>고급형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978" y="5686395"/>
            <a:ext cx="558907" cy="431021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688" y="1508229"/>
            <a:ext cx="352425" cy="30480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 bwMode="auto">
          <a:xfrm>
            <a:off x="4589794" y="2669310"/>
            <a:ext cx="255589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엔진오일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고급형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엔진오일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일반형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4261383" y="4009839"/>
            <a:ext cx="316173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 bwMode="auto">
          <a:xfrm>
            <a:off x="4308025" y="3192508"/>
            <a:ext cx="30799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예약 금액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: 25,000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원 </a:t>
            </a:r>
            <a:endParaRPr kumimoji="0" lang="en-US" altLang="ko-KR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= 25,000 </a:t>
            </a:r>
            <a:r>
              <a:rPr kumimoji="0" lang="ko-KR" altLang="en-US" sz="800" b="1" smtClean="0">
                <a:latin typeface="맑은 고딕" pitchFamily="50" charset="-127"/>
                <a:ea typeface="맑은 고딕" pitchFamily="50" charset="-127"/>
              </a:rPr>
              <a:t>원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b="1" smtClean="0">
                <a:latin typeface="맑은 고딕" pitchFamily="50" charset="-127"/>
                <a:ea typeface="맑은 고딕" pitchFamily="50" charset="-127"/>
              </a:rPr>
              <a:t>엔진오일 고급형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0" lang="ko-KR" altLang="en-US" sz="800" b="1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+  0 (12</a:t>
            </a:r>
            <a:r>
              <a:rPr kumimoji="0" lang="ko-KR" altLang="en-US" sz="800" b="1" smtClean="0">
                <a:latin typeface="맑은 고딕" pitchFamily="50" charset="-127"/>
                <a:ea typeface="맑은 고딕" pitchFamily="50" charset="-127"/>
              </a:rPr>
              <a:t>항목 점검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r>
              <a:rPr kumimoji="0" lang="en-US" altLang="ko-KR" sz="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    </a:t>
            </a:r>
            <a:endParaRPr kumimoji="0"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4278968" y="3184129"/>
            <a:ext cx="316173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5039726" y="3679777"/>
            <a:ext cx="1656986" cy="26845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하기 </a:t>
            </a:r>
          </a:p>
        </p:txBody>
      </p:sp>
      <p:sp>
        <p:nvSpPr>
          <p:cNvPr id="3" name="타원 2"/>
          <p:cNvSpPr/>
          <p:nvPr/>
        </p:nvSpPr>
        <p:spPr>
          <a:xfrm>
            <a:off x="4376671" y="2669310"/>
            <a:ext cx="195329" cy="195271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4376671" y="2920163"/>
            <a:ext cx="195329" cy="195271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7145687" y="2132856"/>
            <a:ext cx="242267" cy="23329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-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237496" y="2252307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2-1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2964080" y="2227405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2-2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7040780" y="2364565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2-3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33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48837" y="815440"/>
            <a:ext cx="3480026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57165" y="822156"/>
            <a:ext cx="347169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4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82" y="91963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 bwMode="auto">
          <a:xfrm>
            <a:off x="297772" y="1183153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242175" y="137896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48350" y="82919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 bwMode="auto">
          <a:xfrm>
            <a:off x="1112662" y="922743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926" y="899995"/>
            <a:ext cx="380388" cy="41057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95" y="1420715"/>
            <a:ext cx="3446154" cy="49904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48838" y="1442514"/>
            <a:ext cx="3480026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4076" y="1442195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차량 정보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321384" y="1966855"/>
            <a:ext cx="3369128" cy="153719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5861" y="1508548"/>
            <a:ext cx="352425" cy="3048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546" y="2590656"/>
            <a:ext cx="635389" cy="438746"/>
          </a:xfrm>
          <a:prstGeom prst="rect">
            <a:avLst/>
          </a:prstGeom>
        </p:spPr>
      </p:pic>
      <p:sp>
        <p:nvSpPr>
          <p:cNvPr id="23" name="한쪽 모서리는 잘리고 다른 쪽 모서리는 둥근 사각형 22"/>
          <p:cNvSpPr/>
          <p:nvPr/>
        </p:nvSpPr>
        <p:spPr>
          <a:xfrm>
            <a:off x="311581" y="1966045"/>
            <a:ext cx="337893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629186" y="2022671"/>
            <a:ext cx="1536381" cy="24622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포인트가 5개인 별 19"/>
          <p:cNvSpPr/>
          <p:nvPr/>
        </p:nvSpPr>
        <p:spPr>
          <a:xfrm>
            <a:off x="3335349" y="2059945"/>
            <a:ext cx="221541" cy="195700"/>
          </a:xfrm>
          <a:prstGeom prst="star5">
            <a:avLst/>
          </a:prstGeom>
          <a:solidFill>
            <a:srgbClr val="FFFF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1278501" y="2558777"/>
            <a:ext cx="59503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1239" y="2558777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1831239" y="2825477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1838859" y="3061697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499746" y="3069540"/>
            <a:ext cx="6575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준형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SUV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171" y="1477612"/>
            <a:ext cx="333149" cy="345047"/>
          </a:xfrm>
          <a:prstGeom prst="rect">
            <a:avLst/>
          </a:prstGeom>
        </p:spPr>
      </p:pic>
      <p:sp>
        <p:nvSpPr>
          <p:cNvPr id="70" name="모서리가 둥근 직사각형 69"/>
          <p:cNvSpPr/>
          <p:nvPr/>
        </p:nvSpPr>
        <p:spPr>
          <a:xfrm>
            <a:off x="313761" y="3746166"/>
            <a:ext cx="3369128" cy="153719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923" y="4324975"/>
            <a:ext cx="635389" cy="438746"/>
          </a:xfrm>
          <a:prstGeom prst="rect">
            <a:avLst/>
          </a:prstGeom>
        </p:spPr>
      </p:pic>
      <p:sp>
        <p:nvSpPr>
          <p:cNvPr id="85" name="한쪽 모서리는 잘리고 다른 쪽 모서리는 둥근 사각형 84"/>
          <p:cNvSpPr/>
          <p:nvPr/>
        </p:nvSpPr>
        <p:spPr>
          <a:xfrm>
            <a:off x="303958" y="3745356"/>
            <a:ext cx="337893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 bwMode="auto">
          <a:xfrm>
            <a:off x="1090522" y="3801942"/>
            <a:ext cx="1536381" cy="24622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포인트가 5개인 별 86"/>
          <p:cNvSpPr/>
          <p:nvPr/>
        </p:nvSpPr>
        <p:spPr>
          <a:xfrm>
            <a:off x="3327726" y="3839256"/>
            <a:ext cx="221541" cy="195700"/>
          </a:xfrm>
          <a:prstGeom prst="star5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 bwMode="auto">
          <a:xfrm>
            <a:off x="1270878" y="4293096"/>
            <a:ext cx="59503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823616" y="4293096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1823616" y="4559796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1831236" y="4796016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 bwMode="auto">
          <a:xfrm>
            <a:off x="492123" y="4803859"/>
            <a:ext cx="6575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준형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SUV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4074300" y="837239"/>
            <a:ext cx="3480026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082628" y="843955"/>
            <a:ext cx="347169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01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745" y="941435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/>
          <p:cNvSpPr txBox="1"/>
          <p:nvPr/>
        </p:nvSpPr>
        <p:spPr bwMode="auto">
          <a:xfrm>
            <a:off x="4123235" y="1204952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3" name="직선 연결선 102"/>
          <p:cNvCxnSpPr/>
          <p:nvPr/>
        </p:nvCxnSpPr>
        <p:spPr>
          <a:xfrm>
            <a:off x="4067638" y="1400760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4073813" y="850990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 bwMode="auto">
          <a:xfrm>
            <a:off x="4938125" y="944542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389" y="921794"/>
            <a:ext cx="380388" cy="410577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5258" y="1442514"/>
            <a:ext cx="3446154" cy="4990437"/>
          </a:xfrm>
          <a:prstGeom prst="rect">
            <a:avLst/>
          </a:prstGeom>
        </p:spPr>
      </p:pic>
      <p:sp>
        <p:nvSpPr>
          <p:cNvPr id="108" name="직사각형 107"/>
          <p:cNvSpPr/>
          <p:nvPr/>
        </p:nvSpPr>
        <p:spPr>
          <a:xfrm>
            <a:off x="4074301" y="1464313"/>
            <a:ext cx="3480026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4089539" y="1463994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차량 정보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4146847" y="1988654"/>
            <a:ext cx="3369128" cy="153719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1324" y="1530347"/>
            <a:ext cx="352425" cy="304800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0009" y="2455950"/>
            <a:ext cx="635389" cy="438746"/>
          </a:xfrm>
          <a:prstGeom prst="rect">
            <a:avLst/>
          </a:prstGeom>
        </p:spPr>
      </p:pic>
      <p:sp>
        <p:nvSpPr>
          <p:cNvPr id="113" name="한쪽 모서리는 잘리고 다른 쪽 모서리는 둥근 사각형 112"/>
          <p:cNvSpPr/>
          <p:nvPr/>
        </p:nvSpPr>
        <p:spPr>
          <a:xfrm>
            <a:off x="4137044" y="1987844"/>
            <a:ext cx="337893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 bwMode="auto">
          <a:xfrm>
            <a:off x="4923608" y="2044430"/>
            <a:ext cx="1536381" cy="24622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포인트가 5개인 별 114"/>
          <p:cNvSpPr/>
          <p:nvPr/>
        </p:nvSpPr>
        <p:spPr>
          <a:xfrm>
            <a:off x="7160812" y="2081744"/>
            <a:ext cx="221541" cy="195700"/>
          </a:xfrm>
          <a:prstGeom prst="star5">
            <a:avLst/>
          </a:prstGeom>
          <a:solidFill>
            <a:srgbClr val="FFFF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 bwMode="auto">
          <a:xfrm>
            <a:off x="5103964" y="2424071"/>
            <a:ext cx="59503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5656702" y="2424071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5656702" y="2690771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5664322" y="2926991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 bwMode="auto">
          <a:xfrm>
            <a:off x="4325209" y="2934834"/>
            <a:ext cx="6575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준형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SUV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8634" y="1499411"/>
            <a:ext cx="333149" cy="345047"/>
          </a:xfrm>
          <a:prstGeom prst="rect">
            <a:avLst/>
          </a:prstGeom>
        </p:spPr>
      </p:pic>
      <p:sp>
        <p:nvSpPr>
          <p:cNvPr id="123" name="모서리가 둥근 직사각형 122"/>
          <p:cNvSpPr/>
          <p:nvPr/>
        </p:nvSpPr>
        <p:spPr>
          <a:xfrm>
            <a:off x="4923608" y="3303355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  정 </a:t>
            </a: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6097088" y="3303355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 제</a:t>
            </a: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4139224" y="3767965"/>
            <a:ext cx="3369128" cy="153719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2386" y="4235261"/>
            <a:ext cx="635389" cy="438746"/>
          </a:xfrm>
          <a:prstGeom prst="rect">
            <a:avLst/>
          </a:prstGeom>
        </p:spPr>
      </p:pic>
      <p:sp>
        <p:nvSpPr>
          <p:cNvPr id="127" name="한쪽 모서리는 잘리고 다른 쪽 모서리는 둥근 사각형 126"/>
          <p:cNvSpPr/>
          <p:nvPr/>
        </p:nvSpPr>
        <p:spPr>
          <a:xfrm>
            <a:off x="4129421" y="3767155"/>
            <a:ext cx="337893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 bwMode="auto">
          <a:xfrm>
            <a:off x="4915985" y="3823741"/>
            <a:ext cx="1536381" cy="24622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9" name="포인트가 5개인 별 128"/>
          <p:cNvSpPr/>
          <p:nvPr/>
        </p:nvSpPr>
        <p:spPr>
          <a:xfrm>
            <a:off x="7153189" y="3861055"/>
            <a:ext cx="221541" cy="195700"/>
          </a:xfrm>
          <a:prstGeom prst="star5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 bwMode="auto">
          <a:xfrm>
            <a:off x="5096341" y="4203382"/>
            <a:ext cx="59503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5649079" y="4203382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132" name="직사각형 131"/>
          <p:cNvSpPr/>
          <p:nvPr/>
        </p:nvSpPr>
        <p:spPr>
          <a:xfrm>
            <a:off x="5649079" y="4470082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5656699" y="4706302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 bwMode="auto">
          <a:xfrm>
            <a:off x="4317586" y="4714145"/>
            <a:ext cx="6575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준형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SUV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67973" y="2732241"/>
            <a:ext cx="2451594" cy="1746895"/>
            <a:chOff x="7776333" y="2732937"/>
            <a:chExt cx="2044419" cy="1746895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7776333" y="2733748"/>
              <a:ext cx="2032427" cy="1666248"/>
            </a:xfrm>
            <a:prstGeom prst="roundRect">
              <a:avLst>
                <a:gd name="adj" fmla="val 8817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              </a:t>
              </a:r>
            </a:p>
          </p:txBody>
        </p:sp>
        <p:sp>
          <p:nvSpPr>
            <p:cNvPr id="49" name="한쪽 모서리는 잘리고 다른 쪽 모서리는 둥근 사각형 48"/>
            <p:cNvSpPr/>
            <p:nvPr/>
          </p:nvSpPr>
          <p:spPr>
            <a:xfrm>
              <a:off x="7782411" y="2732937"/>
              <a:ext cx="2038341" cy="350662"/>
            </a:xfrm>
            <a:prstGeom prst="snipRoundRect">
              <a:avLst>
                <a:gd name="adj1" fmla="val 50000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 bwMode="auto">
            <a:xfrm>
              <a:off x="8062296" y="2793067"/>
              <a:ext cx="1536381" cy="246221"/>
            </a:xfrm>
            <a:prstGeom prst="rect">
              <a:avLst/>
            </a:prstGeom>
            <a:solidFill>
              <a:srgbClr val="C6D9F1"/>
            </a:solidFill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0" lang="ko-KR" altLang="en-US" sz="1000" dirty="0" smtClean="0">
                  <a:latin typeface="맑은 고딕" pitchFamily="50" charset="-127"/>
                  <a:ea typeface="맑은 고딕" pitchFamily="50" charset="-127"/>
                </a:rPr>
                <a:t>차량 관리 </a:t>
              </a:r>
              <a:endParaRPr kumimoji="0" lang="ko-KR" altLang="en-US" sz="10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 bwMode="auto">
            <a:xfrm>
              <a:off x="7849691" y="3121522"/>
              <a:ext cx="686989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차량 번호</a:t>
              </a:r>
              <a:endParaRPr kumimoji="0"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제조사</a:t>
              </a:r>
              <a:endParaRPr kumimoji="0"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모델명</a:t>
              </a:r>
              <a:endParaRPr kumimoji="0"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세부정보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8541052" y="3371450"/>
              <a:ext cx="1114259" cy="1868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기아 자동차</a:t>
              </a: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8541052" y="3638150"/>
              <a:ext cx="1114259" cy="1868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카니발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8548672" y="3874370"/>
              <a:ext cx="1114259" cy="1868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2.2 </a:t>
              </a:r>
              <a:r>
                <a:rPr lang="ko-KR" altLang="en-US" sz="800" smtClean="0">
                  <a:solidFill>
                    <a:schemeClr val="tx1"/>
                  </a:solidFill>
                </a:rPr>
                <a:t>디젤 </a:t>
              </a:r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8541052" y="3123800"/>
              <a:ext cx="1114259" cy="1868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51</a:t>
              </a:r>
              <a:r>
                <a:rPr lang="ko-KR" altLang="en-US" sz="800" smtClean="0">
                  <a:solidFill>
                    <a:schemeClr val="tx1"/>
                  </a:solidFill>
                </a:rPr>
                <a:t>고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1738</a:t>
              </a:r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7" name="한쪽 모서리는 잘리고 다른 쪽 모서리는 둥근 사각형 96"/>
            <p:cNvSpPr/>
            <p:nvPr/>
          </p:nvSpPr>
          <p:spPr>
            <a:xfrm flipV="1">
              <a:off x="7782411" y="4129170"/>
              <a:ext cx="2038341" cy="350662"/>
            </a:xfrm>
            <a:prstGeom prst="snipRoundRect">
              <a:avLst>
                <a:gd name="adj1" fmla="val 50000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6" name="모서리가 둥근 직사각형 95"/>
            <p:cNvSpPr/>
            <p:nvPr/>
          </p:nvSpPr>
          <p:spPr>
            <a:xfrm>
              <a:off x="8157461" y="4188878"/>
              <a:ext cx="555714" cy="23124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수  정</a:t>
              </a:r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8" name="모서리가 둥근 직사각형 97"/>
            <p:cNvSpPr/>
            <p:nvPr/>
          </p:nvSpPr>
          <p:spPr>
            <a:xfrm>
              <a:off x="8982863" y="4188878"/>
              <a:ext cx="555714" cy="23124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삭  제</a:t>
              </a:r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035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45601</TotalTime>
  <Words>7089</Words>
  <Application>Microsoft Office PowerPoint</Application>
  <PresentationFormat>A4 용지(210x297mm)</PresentationFormat>
  <Paragraphs>2957</Paragraphs>
  <Slides>53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53</vt:i4>
      </vt:variant>
    </vt:vector>
  </HeadingPairs>
  <TitlesOfParts>
    <vt:vector size="68" baseType="lpstr">
      <vt:lpstr>YouandiModern HeadBold</vt:lpstr>
      <vt:lpstr>굴림</vt:lpstr>
      <vt:lpstr>나눔바른고딕</vt:lpstr>
      <vt:lpstr>돋움</vt:lpstr>
      <vt:lpstr>맑은 고딕</vt:lpstr>
      <vt:lpstr>바탕체</vt:lpstr>
      <vt:lpstr>Arial</vt:lpstr>
      <vt:lpstr>Tahoma</vt:lpstr>
      <vt:lpstr>Times New Roman</vt:lpstr>
      <vt:lpstr>Wingdings</vt:lpstr>
      <vt:lpstr>Office 테마</vt:lpstr>
      <vt:lpstr>2_Office 테마</vt:lpstr>
      <vt:lpstr>3_Office 테마</vt:lpstr>
      <vt:lpstr>6_Office 테마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HCS-Mobile-01-1106</vt:lpstr>
      <vt:lpstr>HCS-Mobile-01-1107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디씨 컴갤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snoopy</dc:creator>
  <cp:lastModifiedBy>Hyundai</cp:lastModifiedBy>
  <cp:revision>9471</cp:revision>
  <cp:lastPrinted>2015-12-03T06:29:22Z</cp:lastPrinted>
  <dcterms:created xsi:type="dcterms:W3CDTF">2008-11-10T23:45:54Z</dcterms:created>
  <dcterms:modified xsi:type="dcterms:W3CDTF">2017-02-08T04:06:04Z</dcterms:modified>
</cp:coreProperties>
</file>